
<file path=[Content_Types].xml><?xml version="1.0" encoding="utf-8"?>
<Types xmlns="http://schemas.openxmlformats.org/package/2006/content-types">
  <Default Extension="bmp" ContentType="image/bmp"/>
  <Default Extension="dib"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4013" r:id="rId1"/>
  </p:sldMasterIdLst>
  <p:notesMasterIdLst>
    <p:notesMasterId r:id="rId69"/>
  </p:notesMasterIdLst>
  <p:sldIdLst>
    <p:sldId id="256" r:id="rId2"/>
    <p:sldId id="292" r:id="rId3"/>
    <p:sldId id="313" r:id="rId4"/>
    <p:sldId id="314" r:id="rId5"/>
    <p:sldId id="294" r:id="rId6"/>
    <p:sldId id="316" r:id="rId7"/>
    <p:sldId id="315" r:id="rId8"/>
    <p:sldId id="309" r:id="rId9"/>
    <p:sldId id="317" r:id="rId10"/>
    <p:sldId id="308" r:id="rId11"/>
    <p:sldId id="293" r:id="rId12"/>
    <p:sldId id="297" r:id="rId13"/>
    <p:sldId id="310" r:id="rId14"/>
    <p:sldId id="312" r:id="rId15"/>
    <p:sldId id="318" r:id="rId16"/>
    <p:sldId id="321" r:id="rId17"/>
    <p:sldId id="322" r:id="rId18"/>
    <p:sldId id="323" r:id="rId19"/>
    <p:sldId id="327" r:id="rId20"/>
    <p:sldId id="326" r:id="rId21"/>
    <p:sldId id="319" r:id="rId22"/>
    <p:sldId id="304" r:id="rId23"/>
    <p:sldId id="300" r:id="rId24"/>
    <p:sldId id="301" r:id="rId25"/>
    <p:sldId id="282" r:id="rId26"/>
    <p:sldId id="299" r:id="rId27"/>
    <p:sldId id="320" r:id="rId28"/>
    <p:sldId id="280" r:id="rId29"/>
    <p:sldId id="306" r:id="rId30"/>
    <p:sldId id="325" r:id="rId31"/>
    <p:sldId id="303" r:id="rId32"/>
    <p:sldId id="288" r:id="rId33"/>
    <p:sldId id="281" r:id="rId34"/>
    <p:sldId id="305" r:id="rId35"/>
    <p:sldId id="284" r:id="rId36"/>
    <p:sldId id="286" r:id="rId37"/>
    <p:sldId id="287" r:id="rId38"/>
    <p:sldId id="302" r:id="rId39"/>
    <p:sldId id="285" r:id="rId40"/>
    <p:sldId id="328" r:id="rId41"/>
    <p:sldId id="257" r:id="rId42"/>
    <p:sldId id="258" r:id="rId43"/>
    <p:sldId id="307" r:id="rId44"/>
    <p:sldId id="260" r:id="rId45"/>
    <p:sldId id="259" r:id="rId46"/>
    <p:sldId id="291" r:id="rId47"/>
    <p:sldId id="261" r:id="rId48"/>
    <p:sldId id="262" r:id="rId49"/>
    <p:sldId id="263" r:id="rId50"/>
    <p:sldId id="264" r:id="rId51"/>
    <p:sldId id="267" r:id="rId52"/>
    <p:sldId id="265" r:id="rId53"/>
    <p:sldId id="268" r:id="rId54"/>
    <p:sldId id="269" r:id="rId55"/>
    <p:sldId id="270" r:id="rId56"/>
    <p:sldId id="273" r:id="rId57"/>
    <p:sldId id="272" r:id="rId58"/>
    <p:sldId id="274" r:id="rId59"/>
    <p:sldId id="266" r:id="rId60"/>
    <p:sldId id="275" r:id="rId61"/>
    <p:sldId id="276" r:id="rId62"/>
    <p:sldId id="277" r:id="rId63"/>
    <p:sldId id="279" r:id="rId64"/>
    <p:sldId id="278" r:id="rId65"/>
    <p:sldId id="329" r:id="rId66"/>
    <p:sldId id="289" r:id="rId67"/>
    <p:sldId id="29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FF"/>
    <a:srgbClr val="FFCDFF"/>
    <a:srgbClr val="FF99FF"/>
    <a:srgbClr val="003366"/>
    <a:srgbClr val="0000CC"/>
    <a:srgbClr val="FFE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1" autoAdjust="0"/>
    <p:restoredTop sz="94660"/>
  </p:normalViewPr>
  <p:slideViewPr>
    <p:cSldViewPr snapToGrid="0">
      <p:cViewPr varScale="1">
        <p:scale>
          <a:sx n="110" d="100"/>
          <a:sy n="110" d="100"/>
        </p:scale>
        <p:origin x="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5AAE5-8956-4503-AA21-9FC507FEA929}"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7CB40-9C84-4763-8399-315342E574EB}" type="slidenum">
              <a:rPr lang="en-US" smtClean="0"/>
              <a:t>‹#›</a:t>
            </a:fld>
            <a:endParaRPr lang="en-US"/>
          </a:p>
        </p:txBody>
      </p:sp>
    </p:spTree>
    <p:extLst>
      <p:ext uri="{BB962C8B-B14F-4D97-AF65-F5344CB8AC3E}">
        <p14:creationId xmlns:p14="http://schemas.microsoft.com/office/powerpoint/2010/main" val="212751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7CB40-9C84-4763-8399-315342E574EB}" type="slidenum">
              <a:rPr lang="en-US" smtClean="0"/>
              <a:t>29</a:t>
            </a:fld>
            <a:endParaRPr lang="en-US"/>
          </a:p>
        </p:txBody>
      </p:sp>
    </p:spTree>
    <p:extLst>
      <p:ext uri="{BB962C8B-B14F-4D97-AF65-F5344CB8AC3E}">
        <p14:creationId xmlns:p14="http://schemas.microsoft.com/office/powerpoint/2010/main" val="253066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78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622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26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824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189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845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7/12/2024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860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2360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212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812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732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754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910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024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200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92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292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06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780F0D"/>
            </a:gs>
            <a:gs pos="5000">
              <a:schemeClr val="accent1">
                <a:lumMod val="95000"/>
                <a:lumOff val="5000"/>
              </a:schemeClr>
            </a:gs>
            <a:gs pos="100000">
              <a:schemeClr val="bg1"/>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7/12/2024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6216605"/>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3962"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oksinprint.com/Login/Index?ReturnUrl=/&amp;AspxAutoDetectCookieSupport=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ga.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dib"/><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b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wgawregistry.org/regfaqs.aspx#quest14" TargetMode="External"/><Relationship Id="rId2" Type="http://schemas.openxmlformats.org/officeDocument/2006/relationships/hyperlink" Target="https://www.wga.or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revisionlegal.com/copyrights/registration-denia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691" y="3429000"/>
            <a:ext cx="5303609" cy="2345554"/>
          </a:xfrm>
        </p:spPr>
        <p:txBody>
          <a:bodyPr>
            <a:normAutofit fontScale="90000"/>
          </a:bodyPr>
          <a:lstStyle/>
          <a:p>
            <a:r>
              <a:rPr lang="en-US" sz="6600" b="1" dirty="0">
                <a:solidFill>
                  <a:srgbClr val="FFC000"/>
                </a:solidFill>
              </a:rPr>
              <a:t>Rights, Copyrights, ISBN’s and Barcodes</a:t>
            </a:r>
          </a:p>
        </p:txBody>
      </p:sp>
      <p:sp>
        <p:nvSpPr>
          <p:cNvPr id="3" name="Subtitle 2"/>
          <p:cNvSpPr>
            <a:spLocks noGrp="1"/>
          </p:cNvSpPr>
          <p:nvPr>
            <p:ph type="subTitle" idx="1"/>
          </p:nvPr>
        </p:nvSpPr>
        <p:spPr>
          <a:xfrm>
            <a:off x="8535126" y="5600699"/>
            <a:ext cx="3080957" cy="1140178"/>
          </a:xfrm>
        </p:spPr>
        <p:txBody>
          <a:bodyPr/>
          <a:lstStyle/>
          <a:p>
            <a:r>
              <a:rPr lang="en-US" b="1" dirty="0">
                <a:solidFill>
                  <a:srgbClr val="66FF66"/>
                </a:solidFill>
              </a:rPr>
              <a:t>By Rose Marie kern                                </a:t>
            </a:r>
          </a:p>
          <a:p>
            <a:r>
              <a:rPr lang="en-US" b="1" dirty="0">
                <a:solidFill>
                  <a:srgbClr val="66FF66"/>
                </a:solidFill>
              </a:rPr>
              <a:t>7/12/24</a:t>
            </a:r>
          </a:p>
        </p:txBody>
      </p:sp>
      <p:sp>
        <p:nvSpPr>
          <p:cNvPr id="4" name="Rectangle 3"/>
          <p:cNvSpPr/>
          <p:nvPr/>
        </p:nvSpPr>
        <p:spPr>
          <a:xfrm>
            <a:off x="0" y="0"/>
            <a:ext cx="12192000" cy="165946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52" y="114300"/>
            <a:ext cx="7979198" cy="1381865"/>
          </a:xfrm>
          <a:prstGeom prst="rect">
            <a:avLst/>
          </a:prstGeom>
        </p:spPr>
      </p:pic>
      <p:pic>
        <p:nvPicPr>
          <p:cNvPr id="6" name="Picture 5">
            <a:extLst>
              <a:ext uri="{FF2B5EF4-FFF2-40B4-BE49-F238E27FC236}">
                <a16:creationId xmlns:a16="http://schemas.microsoft.com/office/drawing/2014/main" id="{BEE10806-229E-4891-AEB8-4B9588D86FEA}"/>
              </a:ext>
            </a:extLst>
          </p:cNvPr>
          <p:cNvPicPr>
            <a:picLocks noChangeAspect="1"/>
          </p:cNvPicPr>
          <p:nvPr/>
        </p:nvPicPr>
        <p:blipFill>
          <a:blip r:embed="rId3"/>
          <a:stretch>
            <a:fillRect/>
          </a:stretch>
        </p:blipFill>
        <p:spPr>
          <a:xfrm>
            <a:off x="6810063" y="2152549"/>
            <a:ext cx="3752283" cy="3284848"/>
          </a:xfrm>
          <a:prstGeom prst="rect">
            <a:avLst/>
          </a:prstGeom>
        </p:spPr>
      </p:pic>
    </p:spTree>
    <p:extLst>
      <p:ext uri="{BB962C8B-B14F-4D97-AF65-F5344CB8AC3E}">
        <p14:creationId xmlns:p14="http://schemas.microsoft.com/office/powerpoint/2010/main" val="332879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2200" y="471710"/>
            <a:ext cx="6148303" cy="714833"/>
          </a:xfrm>
        </p:spPr>
        <p:txBody>
          <a:bodyPr>
            <a:normAutofit fontScale="90000"/>
          </a:bodyPr>
          <a:lstStyle/>
          <a:p>
            <a:r>
              <a:rPr lang="en-US" b="1" dirty="0"/>
              <a:t>ISBN Information</a:t>
            </a:r>
          </a:p>
        </p:txBody>
      </p:sp>
      <p:sp>
        <p:nvSpPr>
          <p:cNvPr id="4" name="Rectangle 3"/>
          <p:cNvSpPr/>
          <p:nvPr/>
        </p:nvSpPr>
        <p:spPr>
          <a:xfrm>
            <a:off x="400866" y="1607313"/>
            <a:ext cx="10624185" cy="4832092"/>
          </a:xfrm>
          <a:prstGeom prst="rect">
            <a:avLst/>
          </a:prstGeom>
        </p:spPr>
        <p:txBody>
          <a:bodyPr wrap="square">
            <a:spAutoFit/>
          </a:bodyPr>
          <a:lstStyle/>
          <a:p>
            <a:pPr>
              <a:buFont typeface="Arial" panose="020B0604020202020204" pitchFamily="34" charset="0"/>
              <a:buChar char="•"/>
            </a:pPr>
            <a:r>
              <a:rPr lang="en-US" sz="2800" dirty="0">
                <a:latin typeface="roboto"/>
              </a:rPr>
              <a:t>An ISBN ensures your book’s information will be stored in the national BOWKER’s  </a:t>
            </a:r>
            <a:r>
              <a:rPr lang="en-US" sz="2800" i="1" dirty="0">
                <a:latin typeface="roboto"/>
                <a:hlinkClick r:id="rId2">
                  <a:extLst>
                    <a:ext uri="{A12FA001-AC4F-418D-AE19-62706E023703}">
                      <ahyp:hlinkClr xmlns:ahyp="http://schemas.microsoft.com/office/drawing/2018/hyperlinkcolor" val="tx"/>
                    </a:ext>
                  </a:extLst>
                </a:hlinkClick>
              </a:rPr>
              <a:t>Books In Print</a:t>
            </a:r>
            <a:r>
              <a:rPr lang="en-US" sz="2800" dirty="0">
                <a:latin typeface="roboto"/>
              </a:rPr>
              <a:t> database</a:t>
            </a:r>
          </a:p>
          <a:p>
            <a:pPr>
              <a:buFont typeface="Arial" panose="020B0604020202020204" pitchFamily="34" charset="0"/>
              <a:buChar char="•"/>
            </a:pPr>
            <a:endParaRPr lang="en-US" sz="2800" dirty="0">
              <a:latin typeface="roboto"/>
            </a:endParaRPr>
          </a:p>
          <a:p>
            <a:pPr>
              <a:buFont typeface="Arial" panose="020B0604020202020204" pitchFamily="34" charset="0"/>
              <a:buChar char="•"/>
            </a:pPr>
            <a:r>
              <a:rPr lang="en-US" sz="2800" i="1" dirty="0">
                <a:latin typeface="roboto"/>
              </a:rPr>
              <a:t>Books In Print</a:t>
            </a:r>
            <a:r>
              <a:rPr lang="en-US" sz="2800" dirty="0">
                <a:latin typeface="roboto"/>
              </a:rPr>
              <a:t> is consulted by publishers, retailers and libraries around world when searching for title information</a:t>
            </a:r>
          </a:p>
          <a:p>
            <a:pPr>
              <a:buFont typeface="Arial" panose="020B0604020202020204" pitchFamily="34" charset="0"/>
              <a:buChar char="•"/>
            </a:pPr>
            <a:endParaRPr lang="en-US" sz="2800" dirty="0">
              <a:latin typeface="roboto"/>
            </a:endParaRPr>
          </a:p>
          <a:p>
            <a:r>
              <a:rPr lang="en-US" sz="2800" u="sng" dirty="0"/>
              <a:t>Books In Print® </a:t>
            </a:r>
            <a:r>
              <a:rPr lang="en-US" sz="2800" dirty="0"/>
              <a:t>is the </a:t>
            </a:r>
            <a:r>
              <a:rPr lang="en-US" sz="2800" b="1" dirty="0"/>
              <a:t>leading bibliographic database</a:t>
            </a:r>
            <a:r>
              <a:rPr lang="en-US" sz="2800" dirty="0"/>
              <a:t> for publishers, retailers and libraries around the world. From the enriched metadata that is supplied by publishers, Books In Print provides a valuable resource for retailers in the process of making smart purchasing decisions.</a:t>
            </a:r>
          </a:p>
        </p:txBody>
      </p:sp>
    </p:spTree>
    <p:extLst>
      <p:ext uri="{BB962C8B-B14F-4D97-AF65-F5344CB8AC3E}">
        <p14:creationId xmlns:p14="http://schemas.microsoft.com/office/powerpoint/2010/main" val="33026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48069" y="211236"/>
            <a:ext cx="7104017" cy="1325563"/>
          </a:xfrm>
        </p:spPr>
        <p:txBody>
          <a:bodyPr>
            <a:normAutofit fontScale="90000"/>
          </a:bodyPr>
          <a:lstStyle/>
          <a:p>
            <a:r>
              <a:rPr lang="en-US" dirty="0">
                <a:solidFill>
                  <a:srgbClr val="FFFF00"/>
                </a:solidFill>
              </a:rPr>
              <a:t>Don’t Be Fooled!</a:t>
            </a:r>
            <a:br>
              <a:rPr lang="en-US" dirty="0"/>
            </a:br>
            <a:endParaRPr lang="en-US" dirty="0"/>
          </a:p>
        </p:txBody>
      </p:sp>
      <p:sp>
        <p:nvSpPr>
          <p:cNvPr id="3" name="Content Placeholder 2"/>
          <p:cNvSpPr>
            <a:spLocks noGrp="1"/>
          </p:cNvSpPr>
          <p:nvPr>
            <p:ph idx="1"/>
          </p:nvPr>
        </p:nvSpPr>
        <p:spPr>
          <a:xfrm>
            <a:off x="354563" y="1027906"/>
            <a:ext cx="4443860" cy="1211441"/>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A lot of services buy bulk ISBN’s from Bowker then use clever </a:t>
            </a:r>
            <a:r>
              <a:rPr lang="en-US" sz="2800" dirty="0" err="1">
                <a:latin typeface="Times New Roman" panose="02020603050405020304" pitchFamily="18" charset="0"/>
                <a:cs typeface="Times New Roman" panose="02020603050405020304" pitchFamily="18" charset="0"/>
              </a:rPr>
              <a:t>weblinks</a:t>
            </a:r>
            <a:r>
              <a:rPr lang="en-US" sz="2800" dirty="0">
                <a:latin typeface="Times New Roman" panose="02020603050405020304" pitchFamily="18" charset="0"/>
                <a:cs typeface="Times New Roman" panose="02020603050405020304" pitchFamily="18" charset="0"/>
              </a:rPr>
              <a:t> to give you the idea that they are the place to get one – then in passing it to you they make it more expensive. </a:t>
            </a:r>
          </a:p>
        </p:txBody>
      </p:sp>
      <p:pic>
        <p:nvPicPr>
          <p:cNvPr id="6" name="Picture 5">
            <a:extLst>
              <a:ext uri="{FF2B5EF4-FFF2-40B4-BE49-F238E27FC236}">
                <a16:creationId xmlns:a16="http://schemas.microsoft.com/office/drawing/2014/main" id="{E2FD3857-34F5-4671-B927-D37EB4DC38F2}"/>
              </a:ext>
            </a:extLst>
          </p:cNvPr>
          <p:cNvPicPr>
            <a:picLocks noChangeAspect="1"/>
          </p:cNvPicPr>
          <p:nvPr/>
        </p:nvPicPr>
        <p:blipFill>
          <a:blip r:embed="rId2"/>
          <a:stretch>
            <a:fillRect/>
          </a:stretch>
        </p:blipFill>
        <p:spPr>
          <a:xfrm>
            <a:off x="5010896" y="1782024"/>
            <a:ext cx="6879059" cy="4015396"/>
          </a:xfrm>
          <a:prstGeom prst="rect">
            <a:avLst/>
          </a:prstGeom>
        </p:spPr>
      </p:pic>
      <p:sp>
        <p:nvSpPr>
          <p:cNvPr id="7" name="TextBox 6">
            <a:extLst>
              <a:ext uri="{FF2B5EF4-FFF2-40B4-BE49-F238E27FC236}">
                <a16:creationId xmlns:a16="http://schemas.microsoft.com/office/drawing/2014/main" id="{6F70025D-68B9-4BCA-9CC6-EF7FEEF46B90}"/>
              </a:ext>
            </a:extLst>
          </p:cNvPr>
          <p:cNvSpPr txBox="1"/>
          <p:nvPr/>
        </p:nvSpPr>
        <p:spPr>
          <a:xfrm>
            <a:off x="354563" y="4352766"/>
            <a:ext cx="3387013" cy="1631216"/>
          </a:xfrm>
          <a:prstGeom prst="rect">
            <a:avLst/>
          </a:prstGeom>
          <a:noFill/>
        </p:spPr>
        <p:txBody>
          <a:bodyPr wrap="square" rtlCol="0">
            <a:spAutoFit/>
          </a:bodyPr>
          <a:lstStyle/>
          <a:p>
            <a:r>
              <a:rPr lang="en-US" sz="2000" dirty="0"/>
              <a:t>ISBNs and Barcodes can be purchased by individuals in bulk if they plan on using them for several different books.</a:t>
            </a:r>
          </a:p>
        </p:txBody>
      </p:sp>
    </p:spTree>
    <p:extLst>
      <p:ext uri="{BB962C8B-B14F-4D97-AF65-F5344CB8AC3E}">
        <p14:creationId xmlns:p14="http://schemas.microsoft.com/office/powerpoint/2010/main" val="210218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401" y="993066"/>
            <a:ext cx="11429197" cy="5078313"/>
          </a:xfrm>
          <a:prstGeom prst="rect">
            <a:avLst/>
          </a:prstGeom>
          <a:noFill/>
        </p:spPr>
        <p:txBody>
          <a:bodyPr wrap="square" rtlCol="0">
            <a:spAutoFit/>
          </a:bodyPr>
          <a:lstStyle/>
          <a:p>
            <a:r>
              <a:rPr lang="en-US" sz="3600" dirty="0">
                <a:solidFill>
                  <a:srgbClr val="FFFF00"/>
                </a:solidFill>
              </a:rPr>
              <a:t>Bowker prices for ISBN’s</a:t>
            </a:r>
          </a:p>
          <a:p>
            <a:endParaRPr lang="en-US" sz="3600" dirty="0">
              <a:solidFill>
                <a:srgbClr val="FFFF00"/>
              </a:solidFill>
            </a:endParaRPr>
          </a:p>
          <a:p>
            <a:pPr marL="342900" indent="-342900">
              <a:buAutoNum type="arabicPlain"/>
            </a:pPr>
            <a:r>
              <a:rPr lang="en-US" sz="3600" dirty="0">
                <a:solidFill>
                  <a:srgbClr val="FFFF00"/>
                </a:solidFill>
              </a:rPr>
              <a:t>         ISBN              $125.00</a:t>
            </a:r>
          </a:p>
          <a:p>
            <a:pPr marL="342900" indent="-342900">
              <a:buAutoNum type="arabicPlain"/>
            </a:pPr>
            <a:endParaRPr lang="en-US" sz="3600" dirty="0">
              <a:solidFill>
                <a:srgbClr val="FFFF00"/>
              </a:solidFill>
            </a:endParaRPr>
          </a:p>
          <a:p>
            <a:pPr marL="342900" indent="-342900">
              <a:buAutoNum type="arabicPlain" startAt="10"/>
            </a:pPr>
            <a:r>
              <a:rPr lang="en-US" sz="3600" dirty="0">
                <a:solidFill>
                  <a:srgbClr val="FFFF00"/>
                </a:solidFill>
              </a:rPr>
              <a:t>        ISBN’s           $295.00              ($29.50 each)</a:t>
            </a:r>
          </a:p>
          <a:p>
            <a:pPr marL="342900" indent="-342900">
              <a:buAutoNum type="arabicPlain" startAt="10"/>
            </a:pPr>
            <a:endParaRPr lang="en-US" sz="3600" dirty="0">
              <a:solidFill>
                <a:srgbClr val="FFFF00"/>
              </a:solidFill>
            </a:endParaRPr>
          </a:p>
          <a:p>
            <a:pPr marL="342900" indent="-342900">
              <a:buAutoNum type="arabicPlain" startAt="100"/>
            </a:pPr>
            <a:r>
              <a:rPr lang="en-US" sz="3600" dirty="0">
                <a:solidFill>
                  <a:srgbClr val="FFFF00"/>
                </a:solidFill>
              </a:rPr>
              <a:t>      ISBN’s           $575.00              ($5.75 each) </a:t>
            </a:r>
          </a:p>
          <a:p>
            <a:pPr marL="342900" indent="-342900">
              <a:buAutoNum type="arabicPlain" startAt="100"/>
            </a:pPr>
            <a:endParaRPr lang="en-US" sz="3600" dirty="0">
              <a:solidFill>
                <a:srgbClr val="FFFF00"/>
              </a:solidFill>
            </a:endParaRPr>
          </a:p>
          <a:p>
            <a:r>
              <a:rPr lang="en-US" sz="3600" dirty="0">
                <a:solidFill>
                  <a:srgbClr val="FFFF00"/>
                </a:solidFill>
              </a:rPr>
              <a:t>1000   ISBN’s         $1,500.00              ($  1.50 each)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958" y="266236"/>
            <a:ext cx="3678622" cy="1187888"/>
          </a:xfrm>
          <a:prstGeom prst="rect">
            <a:avLst/>
          </a:prstGeom>
        </p:spPr>
      </p:pic>
    </p:spTree>
    <p:extLst>
      <p:ext uri="{BB962C8B-B14F-4D97-AF65-F5344CB8AC3E}">
        <p14:creationId xmlns:p14="http://schemas.microsoft.com/office/powerpoint/2010/main" val="194861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5589133"/>
              </p:ext>
            </p:extLst>
          </p:nvPr>
        </p:nvGraphicFramePr>
        <p:xfrm>
          <a:off x="2589213" y="3939540"/>
          <a:ext cx="8915400" cy="274320"/>
        </p:xfrm>
        <a:graphic>
          <a:graphicData uri="http://schemas.openxmlformats.org/drawingml/2006/table">
            <a:tbl>
              <a:tblPr/>
              <a:tblGrid>
                <a:gridCol w="75946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tblGrid>
              <a:tr h="0">
                <a:tc>
                  <a:txBody>
                    <a:bodyPr/>
                    <a:lstStyle/>
                    <a:p>
                      <a:pPr algn="l"/>
                      <a:endParaRPr lang="en-US" b="1" dirty="0">
                        <a:solidFill>
                          <a:srgbClr val="567FBF"/>
                        </a:solidFill>
                        <a:effectLst/>
                      </a:endParaRPr>
                    </a:p>
                  </a:txBody>
                  <a:tcPr marL="0" marR="0" marT="0" marB="0" anchor="ctr">
                    <a:lnL>
                      <a:noFill/>
                    </a:lnL>
                    <a:lnR>
                      <a:noFill/>
                    </a:lnR>
                    <a:lnT>
                      <a:noFill/>
                    </a:lnT>
                    <a:lnB>
                      <a:noFill/>
                    </a:lnB>
                  </a:tcPr>
                </a:tc>
                <a:tc>
                  <a:txBody>
                    <a:bodyPr/>
                    <a:lstStyle/>
                    <a:p>
                      <a:pPr algn="r"/>
                      <a:endParaRPr lang="en-US"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472" y="997021"/>
            <a:ext cx="4338460" cy="1837644"/>
          </a:xfrm>
          <a:prstGeom prst="rect">
            <a:avLst/>
          </a:prstGeom>
        </p:spPr>
      </p:pic>
      <p:sp>
        <p:nvSpPr>
          <p:cNvPr id="12" name="TextBox 11"/>
          <p:cNvSpPr txBox="1"/>
          <p:nvPr/>
        </p:nvSpPr>
        <p:spPr>
          <a:xfrm>
            <a:off x="981075" y="315686"/>
            <a:ext cx="10710182" cy="2062103"/>
          </a:xfrm>
          <a:prstGeom prst="rect">
            <a:avLst/>
          </a:prstGeom>
          <a:noFill/>
        </p:spPr>
        <p:txBody>
          <a:bodyPr wrap="square" rtlCol="0">
            <a:spAutoFit/>
          </a:bodyPr>
          <a:lstStyle/>
          <a:p>
            <a:r>
              <a:rPr lang="en-US" sz="3200" dirty="0"/>
              <a:t>Universal Product Code      (Barcode)                           UPC</a:t>
            </a:r>
          </a:p>
          <a:p>
            <a:endParaRPr lang="en-US" sz="3200" dirty="0"/>
          </a:p>
          <a:p>
            <a:endParaRPr lang="en-US" sz="3200" dirty="0"/>
          </a:p>
        </p:txBody>
      </p:sp>
      <p:sp>
        <p:nvSpPr>
          <p:cNvPr id="13" name="TextBox 12"/>
          <p:cNvSpPr txBox="1"/>
          <p:nvPr/>
        </p:nvSpPr>
        <p:spPr>
          <a:xfrm>
            <a:off x="6161314" y="5758543"/>
            <a:ext cx="4811486" cy="584775"/>
          </a:xfrm>
          <a:prstGeom prst="rect">
            <a:avLst/>
          </a:prstGeom>
          <a:noFill/>
        </p:spPr>
        <p:txBody>
          <a:bodyPr wrap="square" rtlCol="0">
            <a:spAutoFit/>
          </a:bodyPr>
          <a:lstStyle/>
          <a:p>
            <a:r>
              <a:rPr lang="en-US" sz="3200" dirty="0"/>
              <a:t>    </a:t>
            </a:r>
          </a:p>
        </p:txBody>
      </p:sp>
      <p:sp>
        <p:nvSpPr>
          <p:cNvPr id="15" name="Rectangle 14"/>
          <p:cNvSpPr/>
          <p:nvPr/>
        </p:nvSpPr>
        <p:spPr>
          <a:xfrm>
            <a:off x="904875" y="2926998"/>
            <a:ext cx="10067925" cy="3508653"/>
          </a:xfrm>
          <a:prstGeom prst="rect">
            <a:avLst/>
          </a:prstGeom>
        </p:spPr>
        <p:txBody>
          <a:bodyPr wrap="square">
            <a:spAutoFit/>
          </a:bodyPr>
          <a:lstStyle/>
          <a:p>
            <a:r>
              <a:rPr lang="en-US" sz="2400" dirty="0">
                <a:solidFill>
                  <a:srgbClr val="FFFF00"/>
                </a:solidFill>
                <a:latin typeface="Lato"/>
              </a:rPr>
              <a:t>What is a UPC / EAN Code?</a:t>
            </a:r>
            <a:br>
              <a:rPr lang="en-US" sz="2400" dirty="0">
                <a:solidFill>
                  <a:srgbClr val="FFFF00"/>
                </a:solidFill>
              </a:rPr>
            </a:br>
            <a:endParaRPr lang="en-US" sz="2400" b="1" dirty="0">
              <a:solidFill>
                <a:srgbClr val="FFFF00"/>
              </a:solidFill>
              <a:latin typeface="Lato"/>
            </a:endParaRPr>
          </a:p>
          <a:p>
            <a:r>
              <a:rPr lang="en-US" sz="2400" dirty="0">
                <a:solidFill>
                  <a:srgbClr val="FFFF00"/>
                </a:solidFill>
                <a:latin typeface="Lato"/>
              </a:rPr>
              <a:t>UPC stands for Universal Product Code which is a specific 12-digit barcode allowing retailers to manage sales and inventory of a product. </a:t>
            </a:r>
          </a:p>
          <a:p>
            <a:endParaRPr lang="en-US" dirty="0">
              <a:solidFill>
                <a:srgbClr val="FFFF00"/>
              </a:solidFill>
              <a:latin typeface="Lato"/>
            </a:endParaRPr>
          </a:p>
          <a:p>
            <a:r>
              <a:rPr lang="en-US" dirty="0">
                <a:solidFill>
                  <a:srgbClr val="FFFF00"/>
                </a:solidFill>
                <a:latin typeface="Lato"/>
              </a:rPr>
              <a:t>UPC Codes are required for all general use products in the USA and Canada. EAN Codes are a 13-digit barcode that is valid in all countries. EAN stands for </a:t>
            </a:r>
            <a:r>
              <a:rPr lang="en-US" dirty="0" err="1">
                <a:solidFill>
                  <a:srgbClr val="FFFF00"/>
                </a:solidFill>
                <a:latin typeface="Lato"/>
              </a:rPr>
              <a:t>european</a:t>
            </a:r>
            <a:r>
              <a:rPr lang="en-US" dirty="0">
                <a:solidFill>
                  <a:srgbClr val="FFFF00"/>
                </a:solidFill>
                <a:latin typeface="Lato"/>
              </a:rPr>
              <a:t> article number.</a:t>
            </a:r>
          </a:p>
          <a:p>
            <a:endParaRPr lang="en-US" dirty="0">
              <a:solidFill>
                <a:srgbClr val="FFFF00"/>
              </a:solidFill>
              <a:latin typeface="Lato"/>
            </a:endParaRPr>
          </a:p>
          <a:p>
            <a:r>
              <a:rPr lang="en-US" dirty="0">
                <a:solidFill>
                  <a:srgbClr val="FFFF00"/>
                </a:solidFill>
                <a:latin typeface="Roboto"/>
              </a:rPr>
              <a:t>A barcode is a method of representing data in a visual, machine-readable form. These barcodes, now commonly referred to as linear or one-dimensional, can be scanned by special optical scanners, called barcode readers.   </a:t>
            </a:r>
            <a:endParaRPr lang="en-US" dirty="0">
              <a:solidFill>
                <a:srgbClr val="FFFF00"/>
              </a:solidFill>
            </a:endParaRPr>
          </a:p>
        </p:txBody>
      </p:sp>
    </p:spTree>
    <p:extLst>
      <p:ext uri="{BB962C8B-B14F-4D97-AF65-F5344CB8AC3E}">
        <p14:creationId xmlns:p14="http://schemas.microsoft.com/office/powerpoint/2010/main" val="181049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40160" y="879782"/>
            <a:ext cx="5844074" cy="584775"/>
          </a:xfrm>
          <a:prstGeom prst="rect">
            <a:avLst/>
          </a:prstGeom>
          <a:solidFill>
            <a:schemeClr val="bg2">
              <a:lumMod val="75000"/>
            </a:schemeClr>
          </a:solidFill>
        </p:spPr>
        <p:txBody>
          <a:bodyPr wrap="square" rtlCol="0">
            <a:spAutoFit/>
          </a:bodyPr>
          <a:lstStyle/>
          <a:p>
            <a:r>
              <a:rPr lang="en-US" sz="3200" dirty="0"/>
              <a:t>Why do I need barcodes?</a:t>
            </a:r>
          </a:p>
        </p:txBody>
      </p:sp>
      <p:sp>
        <p:nvSpPr>
          <p:cNvPr id="3" name="TextBox 2"/>
          <p:cNvSpPr txBox="1"/>
          <p:nvPr/>
        </p:nvSpPr>
        <p:spPr>
          <a:xfrm>
            <a:off x="494524" y="1852438"/>
            <a:ext cx="8770776" cy="4801314"/>
          </a:xfrm>
          <a:prstGeom prst="rect">
            <a:avLst/>
          </a:prstGeom>
          <a:noFill/>
        </p:spPr>
        <p:txBody>
          <a:bodyPr wrap="square" rtlCol="0">
            <a:spAutoFit/>
          </a:bodyPr>
          <a:lstStyle/>
          <a:p>
            <a:r>
              <a:rPr lang="en-US" sz="2400" b="1" dirty="0"/>
              <a:t>Most books or products that are to be sold in a retail outlet or through an online distributor needs a barcode to easily identify the product to the company’s scanners.</a:t>
            </a:r>
          </a:p>
          <a:p>
            <a:endParaRPr lang="en-US" sz="2400" b="1" dirty="0">
              <a:solidFill>
                <a:srgbClr val="FFFF00"/>
              </a:solidFill>
            </a:endParaRPr>
          </a:p>
          <a:p>
            <a:r>
              <a:rPr lang="en-US" sz="2400" b="1" dirty="0">
                <a:solidFill>
                  <a:srgbClr val="FFFF00"/>
                </a:solidFill>
              </a:rPr>
              <a:t>The trick is to make sure that your barcode is linked to the ISBN of your book ensuring instant identification. </a:t>
            </a:r>
          </a:p>
          <a:p>
            <a:endParaRPr lang="en-US" sz="2400" b="1" dirty="0">
              <a:solidFill>
                <a:srgbClr val="FFFF00"/>
              </a:solidFill>
            </a:endParaRPr>
          </a:p>
          <a:p>
            <a:r>
              <a:rPr lang="en-US" sz="2400" b="1" dirty="0">
                <a:solidFill>
                  <a:srgbClr val="FFFF00"/>
                </a:solidFill>
              </a:rPr>
              <a:t>Most publishers buy the ISBN’s and Barcodes together to keep the cost down. </a:t>
            </a:r>
          </a:p>
          <a:p>
            <a:endParaRPr lang="en-US" sz="2400" b="1" dirty="0">
              <a:solidFill>
                <a:srgbClr val="FFFF00"/>
              </a:solidFill>
            </a:endParaRPr>
          </a:p>
          <a:p>
            <a:r>
              <a:rPr lang="en-US" sz="2400" b="1" dirty="0">
                <a:solidFill>
                  <a:srgbClr val="FFFF00"/>
                </a:solidFill>
              </a:rPr>
              <a:t>Barcodes can be purchased from Bowker along with your ISBN.</a:t>
            </a:r>
          </a:p>
          <a:p>
            <a:endParaRPr lang="en-US" dirty="0"/>
          </a:p>
        </p:txBody>
      </p:sp>
    </p:spTree>
    <p:extLst>
      <p:ext uri="{BB962C8B-B14F-4D97-AF65-F5344CB8AC3E}">
        <p14:creationId xmlns:p14="http://schemas.microsoft.com/office/powerpoint/2010/main" val="265185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0B958-AA24-4A14-8404-0AD071F689D2}"/>
              </a:ext>
            </a:extLst>
          </p:cNvPr>
          <p:cNvSpPr/>
          <p:nvPr/>
        </p:nvSpPr>
        <p:spPr>
          <a:xfrm>
            <a:off x="3344244" y="382755"/>
            <a:ext cx="529824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66FF66"/>
                </a:solidFill>
                <a:effectLst/>
              </a:rPr>
              <a:t>Let’s Talk Rights</a:t>
            </a:r>
          </a:p>
        </p:txBody>
      </p:sp>
      <p:sp>
        <p:nvSpPr>
          <p:cNvPr id="3" name="TextBox 2">
            <a:extLst>
              <a:ext uri="{FF2B5EF4-FFF2-40B4-BE49-F238E27FC236}">
                <a16:creationId xmlns:a16="http://schemas.microsoft.com/office/drawing/2014/main" id="{58BF2746-8B0A-4FBC-9405-75498FBF2A97}"/>
              </a:ext>
            </a:extLst>
          </p:cNvPr>
          <p:cNvSpPr txBox="1"/>
          <p:nvPr/>
        </p:nvSpPr>
        <p:spPr>
          <a:xfrm>
            <a:off x="923731" y="1604865"/>
            <a:ext cx="9983755" cy="4339650"/>
          </a:xfrm>
          <a:prstGeom prst="rect">
            <a:avLst/>
          </a:prstGeom>
          <a:noFill/>
        </p:spPr>
        <p:txBody>
          <a:bodyPr wrap="square" rtlCol="0">
            <a:spAutoFit/>
          </a:bodyPr>
          <a:lstStyle/>
          <a:p>
            <a:pPr algn="ctr"/>
            <a:r>
              <a:rPr lang="en-US" sz="4000" dirty="0">
                <a:latin typeface="Adelon" panose="00000500000000000000" pitchFamily="2" charset="0"/>
                <a:ea typeface="Adelon" panose="00000500000000000000" pitchFamily="2" charset="0"/>
              </a:rPr>
              <a:t>First Rights/Second Rights</a:t>
            </a:r>
          </a:p>
          <a:p>
            <a:pPr algn="ctr"/>
            <a:r>
              <a:rPr lang="en-US" sz="4000" dirty="0">
                <a:latin typeface="Adelon" panose="00000500000000000000" pitchFamily="2" charset="0"/>
                <a:ea typeface="Adelon" panose="00000500000000000000" pitchFamily="2" charset="0"/>
              </a:rPr>
              <a:t>Serial Rights</a:t>
            </a:r>
          </a:p>
          <a:p>
            <a:pPr algn="ctr"/>
            <a:r>
              <a:rPr lang="en-US" sz="4000" dirty="0">
                <a:latin typeface="Adelon" panose="00000500000000000000" pitchFamily="2" charset="0"/>
                <a:ea typeface="Adelon" panose="00000500000000000000" pitchFamily="2" charset="0"/>
              </a:rPr>
              <a:t>Reprint Rights</a:t>
            </a:r>
          </a:p>
          <a:p>
            <a:pPr algn="ctr"/>
            <a:r>
              <a:rPr lang="en-US" sz="4000" dirty="0">
                <a:latin typeface="Adelon" panose="00000500000000000000" pitchFamily="2" charset="0"/>
                <a:ea typeface="Adelon" panose="00000500000000000000" pitchFamily="2" charset="0"/>
              </a:rPr>
              <a:t>All Rights</a:t>
            </a:r>
          </a:p>
          <a:p>
            <a:pPr algn="ctr"/>
            <a:endParaRPr lang="en-US" sz="4000" dirty="0">
              <a:latin typeface="Adelon" panose="00000500000000000000" pitchFamily="2" charset="0"/>
              <a:ea typeface="Adelon" panose="00000500000000000000" pitchFamily="2" charset="0"/>
            </a:endParaRPr>
          </a:p>
          <a:p>
            <a:pPr algn="ctr"/>
            <a:r>
              <a:rPr lang="en-US" sz="4000" dirty="0">
                <a:latin typeface="Adelon" panose="00000500000000000000" pitchFamily="2" charset="0"/>
                <a:ea typeface="Adelon" panose="00000500000000000000" pitchFamily="2" charset="0"/>
              </a:rPr>
              <a:t>COPYRIGHTS</a:t>
            </a:r>
          </a:p>
          <a:p>
            <a:endParaRPr lang="en-US" dirty="0"/>
          </a:p>
          <a:p>
            <a:endParaRPr lang="en-US" dirty="0"/>
          </a:p>
        </p:txBody>
      </p:sp>
    </p:spTree>
    <p:extLst>
      <p:ext uri="{BB962C8B-B14F-4D97-AF65-F5344CB8AC3E}">
        <p14:creationId xmlns:p14="http://schemas.microsoft.com/office/powerpoint/2010/main" val="88702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D17BD-E14C-421B-B77B-2FC29F72A9D5}"/>
              </a:ext>
            </a:extLst>
          </p:cNvPr>
          <p:cNvSpPr txBox="1"/>
          <p:nvPr/>
        </p:nvSpPr>
        <p:spPr>
          <a:xfrm>
            <a:off x="390525" y="445740"/>
            <a:ext cx="6267450" cy="1815882"/>
          </a:xfrm>
          <a:prstGeom prst="rect">
            <a:avLst/>
          </a:prstGeom>
          <a:noFill/>
        </p:spPr>
        <p:txBody>
          <a:bodyPr wrap="square" rtlCol="0">
            <a:spAutoFit/>
          </a:bodyPr>
          <a:lstStyle/>
          <a:p>
            <a:r>
              <a:rPr lang="en-US" sz="2800" b="1" dirty="0">
                <a:solidFill>
                  <a:srgbClr val="66FF66"/>
                </a:solidFill>
                <a:latin typeface="Arial" panose="020B0604020202020204" pitchFamily="34" charset="0"/>
                <a:cs typeface="Arial" panose="020B0604020202020204" pitchFamily="34" charset="0"/>
              </a:rPr>
              <a:t>FIRST RIGHTS  </a:t>
            </a:r>
          </a:p>
          <a:p>
            <a:r>
              <a:rPr lang="en-US" sz="2800" b="1" dirty="0">
                <a:solidFill>
                  <a:srgbClr val="66FF66"/>
                </a:solidFill>
                <a:latin typeface="Arial" panose="020B0604020202020204" pitchFamily="34" charset="0"/>
                <a:cs typeface="Arial" panose="020B0604020202020204" pitchFamily="34" charset="0"/>
              </a:rPr>
              <a:t>         SECOND RIGHTS  </a:t>
            </a:r>
          </a:p>
          <a:p>
            <a:r>
              <a:rPr lang="en-US" sz="2800" b="1" dirty="0">
                <a:solidFill>
                  <a:srgbClr val="66FF66"/>
                </a:solidFill>
                <a:latin typeface="Arial" panose="020B0604020202020204" pitchFamily="34" charset="0"/>
                <a:cs typeface="Arial" panose="020B0604020202020204" pitchFamily="34" charset="0"/>
              </a:rPr>
              <a:t>                 SERIAL RIGHTS  </a:t>
            </a:r>
          </a:p>
          <a:p>
            <a:r>
              <a:rPr lang="en-US" sz="2800" b="1" dirty="0">
                <a:solidFill>
                  <a:srgbClr val="66FF66"/>
                </a:solidFill>
                <a:latin typeface="Arial" panose="020B0604020202020204" pitchFamily="34" charset="0"/>
                <a:cs typeface="Arial" panose="020B0604020202020204" pitchFamily="34" charset="0"/>
              </a:rPr>
              <a:t>                           REPRINT RIGHTS</a:t>
            </a:r>
          </a:p>
        </p:txBody>
      </p:sp>
      <p:sp>
        <p:nvSpPr>
          <p:cNvPr id="3" name="TextBox 2">
            <a:extLst>
              <a:ext uri="{FF2B5EF4-FFF2-40B4-BE49-F238E27FC236}">
                <a16:creationId xmlns:a16="http://schemas.microsoft.com/office/drawing/2014/main" id="{248E5ED8-94CF-47CD-8A5D-23BED73259F0}"/>
              </a:ext>
            </a:extLst>
          </p:cNvPr>
          <p:cNvSpPr txBox="1"/>
          <p:nvPr/>
        </p:nvSpPr>
        <p:spPr>
          <a:xfrm>
            <a:off x="1023937" y="2867025"/>
            <a:ext cx="10144125" cy="3323987"/>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These terms usually apply to short stories, magazine/news articles, poems or other short literary items. </a:t>
            </a:r>
          </a:p>
          <a:p>
            <a:endParaRPr lang="en-US" dirty="0"/>
          </a:p>
          <a:p>
            <a:r>
              <a:rPr lang="en-US" dirty="0"/>
              <a:t>*Most of these are not registered with the Library of Congress. </a:t>
            </a:r>
          </a:p>
          <a:p>
            <a:endParaRPr lang="en-US" dirty="0"/>
          </a:p>
          <a:p>
            <a:endParaRPr lang="en-US" dirty="0"/>
          </a:p>
          <a:p>
            <a:endParaRPr lang="en-US" dirty="0"/>
          </a:p>
        </p:txBody>
      </p:sp>
    </p:spTree>
    <p:extLst>
      <p:ext uri="{BB962C8B-B14F-4D97-AF65-F5344CB8AC3E}">
        <p14:creationId xmlns:p14="http://schemas.microsoft.com/office/powerpoint/2010/main" val="42667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EDE65-24A4-42D3-B93E-13C2A3C3BD93}"/>
              </a:ext>
            </a:extLst>
          </p:cNvPr>
          <p:cNvSpPr txBox="1"/>
          <p:nvPr/>
        </p:nvSpPr>
        <p:spPr>
          <a:xfrm>
            <a:off x="890587" y="1930236"/>
            <a:ext cx="10410825" cy="3825984"/>
          </a:xfrm>
          <a:prstGeom prst="rect">
            <a:avLst/>
          </a:prstGeom>
          <a:noFill/>
        </p:spPr>
        <p:txBody>
          <a:bodyPr wrap="square">
            <a:spAutoFit/>
          </a:bodyPr>
          <a:lstStyle/>
          <a:p>
            <a:pPr marL="0" marR="0">
              <a:lnSpc>
                <a:spcPct val="107000"/>
              </a:lnSpc>
              <a:spcBef>
                <a:spcPts val="0"/>
              </a:spcBef>
              <a:spcAft>
                <a:spcPts val="0"/>
              </a:spcAft>
            </a:pPr>
            <a:r>
              <a:rPr lang="en-US" sz="3600" dirty="0">
                <a:solidFill>
                  <a:srgbClr val="66FF66"/>
                </a:solidFill>
                <a:effectLst/>
                <a:latin typeface="Times New Roman" panose="02020603050405020304" pitchFamily="18" charset="0"/>
                <a:ea typeface="Times New Roman" panose="02020603050405020304" pitchFamily="18" charset="0"/>
                <a:cs typeface="Times New Roman" panose="02020603050405020304" pitchFamily="18" charset="0"/>
              </a:rPr>
              <a:t>What are first North American serial rights?</a:t>
            </a:r>
          </a:p>
          <a:p>
            <a:pPr marL="0" marR="0">
              <a:lnSpc>
                <a:spcPct val="107000"/>
              </a:lnSpc>
              <a:spcBef>
                <a:spcPts val="0"/>
              </a:spcBef>
              <a:spcAft>
                <a:spcPts val="0"/>
              </a:spcAft>
            </a:pPr>
            <a:endParaRPr lang="en-US" sz="1400" dirty="0">
              <a:solidFill>
                <a:srgbClr val="66FF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First North American Serial Rights </a:t>
            </a:r>
            <a:r>
              <a:rPr lang="en-US" sz="2800" dirty="0">
                <a:solidFill>
                  <a:srgbClr val="66FF66"/>
                </a:solidFill>
                <a:effectLst/>
                <a:latin typeface="Candara" panose="020E0502030303020204" pitchFamily="34" charset="0"/>
                <a:ea typeface="Times New Roman" panose="02020603050405020304" pitchFamily="18" charset="0"/>
                <a:cs typeface="Times New Roman" panose="02020603050405020304" pitchFamily="18" charset="0"/>
              </a:rPr>
              <a:t>(First Rights) </a:t>
            </a: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means that the magazine or book publisher has the legal right to publish the piece first in North American markets. </a:t>
            </a:r>
          </a:p>
          <a:p>
            <a:pPr marL="0" marR="0">
              <a:lnSpc>
                <a:spcPct val="107000"/>
              </a:lnSpc>
              <a:spcBef>
                <a:spcPts val="0"/>
              </a:spcBef>
              <a:spcAft>
                <a:spcPts val="0"/>
              </a:spcAft>
            </a:pPr>
            <a:endParaRPr lang="en-US" sz="2800" dirty="0">
              <a:effectLst/>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pPr>
            <a:r>
              <a:rPr lang="en-US" sz="2800" dirty="0">
                <a:solidFill>
                  <a:srgbClr val="00FFFF"/>
                </a:solidFill>
                <a:effectLst/>
                <a:latin typeface="Candara" panose="020E0502030303020204" pitchFamily="34" charset="0"/>
                <a:ea typeface="Times New Roman" panose="02020603050405020304" pitchFamily="18" charset="0"/>
                <a:cs typeface="Times New Roman" panose="02020603050405020304" pitchFamily="18" charset="0"/>
              </a:rPr>
              <a:t>First Serial Rights </a:t>
            </a: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work similarly, there is just </a:t>
            </a:r>
            <a:r>
              <a:rPr lang="en-US" sz="2800" dirty="0">
                <a:solidFill>
                  <a:srgbClr val="00FFFF"/>
                </a:solidFill>
                <a:effectLst/>
                <a:latin typeface="Candara" panose="020E0502030303020204" pitchFamily="34" charset="0"/>
                <a:ea typeface="Times New Roman" panose="02020603050405020304" pitchFamily="18" charset="0"/>
                <a:cs typeface="Times New Roman" panose="02020603050405020304" pitchFamily="18" charset="0"/>
              </a:rPr>
              <a:t>no geographical limits</a:t>
            </a: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 </a:t>
            </a:r>
            <a:endParaRPr lang="en-US" sz="2800" dirty="0">
              <a:effectLst/>
              <a:latin typeface="Candara" panose="020E05020303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 </a:t>
            </a:r>
            <a:endParaRPr lang="en-US" sz="28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73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43208-E5C2-43D2-92F4-6A53BF025870}"/>
              </a:ext>
            </a:extLst>
          </p:cNvPr>
          <p:cNvSpPr txBox="1"/>
          <p:nvPr/>
        </p:nvSpPr>
        <p:spPr>
          <a:xfrm>
            <a:off x="483870" y="2134463"/>
            <a:ext cx="10858500" cy="3970318"/>
          </a:xfrm>
          <a:prstGeom prst="rect">
            <a:avLst/>
          </a:prstGeom>
          <a:noFill/>
        </p:spPr>
        <p:txBody>
          <a:bodyPr wrap="square" rtlCol="0">
            <a:spAutoFit/>
          </a:bodyPr>
          <a:lstStyle/>
          <a:p>
            <a:r>
              <a:rPr lang="en-US" sz="2800" dirty="0">
                <a:solidFill>
                  <a:srgbClr val="00FFFF"/>
                </a:solidFill>
                <a:latin typeface="Arial" panose="020B0604020202020204" pitchFamily="34" charset="0"/>
                <a:cs typeface="Arial" panose="020B0604020202020204" pitchFamily="34" charset="0"/>
              </a:rPr>
              <a:t>First Rights vs Second Rights</a:t>
            </a:r>
          </a:p>
          <a:p>
            <a:endParaRPr lang="en-US" sz="2800" dirty="0">
              <a:latin typeface="Arial" panose="020B0604020202020204" pitchFamily="34" charset="0"/>
              <a:cs typeface="Arial" panose="020B0604020202020204" pitchFamily="34" charset="0"/>
            </a:endParaRPr>
          </a:p>
          <a:p>
            <a:r>
              <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Because most publishers want </a:t>
            </a:r>
            <a:r>
              <a:rPr lang="en-US" sz="2800" dirty="0">
                <a:solidFill>
                  <a:srgbClr val="66FF66"/>
                </a:solidFill>
                <a:effectLst/>
                <a:latin typeface="Times New Roman" panose="02020603050405020304" pitchFamily="18" charset="0"/>
                <a:ea typeface="Times New Roman" panose="02020603050405020304" pitchFamily="18" charset="0"/>
                <a:cs typeface="Times New Roman" panose="02020603050405020304" pitchFamily="18" charset="0"/>
              </a:rPr>
              <a:t>First Serial Rights, </a:t>
            </a:r>
            <a:r>
              <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they expect you to have never published that work before. </a:t>
            </a:r>
          </a:p>
          <a:p>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cs typeface="Arial" panose="020B0604020202020204" pitchFamily="34" charset="0"/>
              </a:rPr>
              <a:t>A publisher normally pays for </a:t>
            </a:r>
            <a:r>
              <a:rPr lang="en-US" sz="2800" dirty="0">
                <a:solidFill>
                  <a:srgbClr val="66FF66"/>
                </a:solidFill>
                <a:latin typeface="Arial" panose="020B0604020202020204" pitchFamily="34" charset="0"/>
                <a:cs typeface="Arial" panose="020B0604020202020204" pitchFamily="34" charset="0"/>
              </a:rPr>
              <a:t>First Rights </a:t>
            </a:r>
            <a:r>
              <a:rPr lang="en-US" sz="2800" dirty="0">
                <a:latin typeface="Arial" panose="020B0604020202020204" pitchFamily="34" charset="0"/>
                <a:cs typeface="Arial" panose="020B0604020202020204" pitchFamily="34" charset="0"/>
              </a:rPr>
              <a:t>and may stipulate that the same story/poem/article cannot be sold to another entity for a period of time thereafter, usually between 6 months and a year.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59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58C5E-355D-4CD7-897D-A0DA2EB384EC}"/>
              </a:ext>
            </a:extLst>
          </p:cNvPr>
          <p:cNvSpPr txBox="1"/>
          <p:nvPr/>
        </p:nvSpPr>
        <p:spPr>
          <a:xfrm>
            <a:off x="675458" y="1235524"/>
            <a:ext cx="10125075" cy="5693866"/>
          </a:xfrm>
          <a:prstGeom prst="rect">
            <a:avLst/>
          </a:prstGeom>
          <a:noFill/>
        </p:spPr>
        <p:txBody>
          <a:bodyPr wrap="square">
            <a:spAutoFit/>
          </a:bodyPr>
          <a:lstStyle/>
          <a:p>
            <a:r>
              <a:rPr lang="en-US" sz="2800" dirty="0">
                <a:solidFill>
                  <a:srgbClr val="FFFF00"/>
                </a:solidFill>
                <a:latin typeface="Candara" panose="020E0502030303020204" pitchFamily="34" charset="0"/>
                <a:cs typeface="Times New Roman" panose="02020603050405020304" pitchFamily="18" charset="0"/>
              </a:rPr>
              <a:t>Second Rights </a:t>
            </a:r>
            <a:r>
              <a:rPr lang="en-US" sz="2800" dirty="0">
                <a:latin typeface="Candara" panose="020E0502030303020204" pitchFamily="34" charset="0"/>
                <a:cs typeface="Times New Roman" panose="02020603050405020304" pitchFamily="18" charset="0"/>
              </a:rPr>
              <a:t>refers to the resale or free distribution </a:t>
            </a:r>
          </a:p>
          <a:p>
            <a:r>
              <a:rPr lang="en-US" sz="2800" dirty="0">
                <a:latin typeface="Candara" panose="020E0502030303020204" pitchFamily="34" charset="0"/>
                <a:cs typeface="Times New Roman" panose="02020603050405020304" pitchFamily="18" charset="0"/>
              </a:rPr>
              <a:t>of the article after the First publication.  It can be sold </a:t>
            </a:r>
          </a:p>
          <a:p>
            <a:r>
              <a:rPr lang="en-US" sz="2800" dirty="0">
                <a:latin typeface="Candara" panose="020E0502030303020204" pitchFamily="34" charset="0"/>
                <a:cs typeface="Times New Roman" panose="02020603050405020304" pitchFamily="18" charset="0"/>
              </a:rPr>
              <a:t>or given away to multiple entities.</a:t>
            </a:r>
          </a:p>
          <a:p>
            <a:endParaRPr lang="en-US" sz="2800" dirty="0">
              <a:latin typeface="Candara" panose="020E0502030303020204" pitchFamily="34" charset="0"/>
              <a:cs typeface="Times New Roman" panose="02020603050405020304" pitchFamily="18" charset="0"/>
            </a:endParaRPr>
          </a:p>
          <a:p>
            <a:r>
              <a:rPr lang="en-US" sz="2800" dirty="0">
                <a:solidFill>
                  <a:srgbClr val="FFFF00"/>
                </a:solidFill>
                <a:latin typeface="Candara" panose="020E0502030303020204" pitchFamily="34" charset="0"/>
                <a:cs typeface="Times New Roman" panose="02020603050405020304" pitchFamily="18" charset="0"/>
              </a:rPr>
              <a:t>Example:   </a:t>
            </a:r>
            <a:r>
              <a:rPr lang="en-US" sz="2800" dirty="0">
                <a:latin typeface="Candara" panose="020E0502030303020204" pitchFamily="34" charset="0"/>
                <a:cs typeface="Times New Roman" panose="02020603050405020304" pitchFamily="18" charset="0"/>
              </a:rPr>
              <a:t>I sell an article on Air Traffic Control to a national magazine and agree not to give it to anyone else for six months.  After that time I can sell it or give it free to other magazines or newsletters, or publish it in a book.</a:t>
            </a:r>
          </a:p>
          <a:p>
            <a:endParaRPr lang="en-US" sz="2800" dirty="0">
              <a:latin typeface="Candara" panose="020E0502030303020204" pitchFamily="34" charset="0"/>
              <a:cs typeface="Times New Roman" panose="02020603050405020304" pitchFamily="18" charset="0"/>
            </a:endParaRPr>
          </a:p>
          <a:p>
            <a:r>
              <a:rPr lang="en-US" sz="2800" dirty="0">
                <a:solidFill>
                  <a:srgbClr val="66FF66"/>
                </a:solidFill>
                <a:latin typeface="Candara" panose="020E0502030303020204" pitchFamily="34" charset="0"/>
                <a:cs typeface="Times New Roman" panose="02020603050405020304" pitchFamily="18" charset="0"/>
              </a:rPr>
              <a:t>NOTE:   </a:t>
            </a:r>
            <a:r>
              <a:rPr lang="en-US" sz="2800" dirty="0">
                <a:latin typeface="Candara" panose="020E0502030303020204" pitchFamily="34" charset="0"/>
                <a:cs typeface="Times New Roman" panose="02020603050405020304" pitchFamily="18" charset="0"/>
              </a:rPr>
              <a:t>Just because you sell First Rights to one article/story/poem on a certain topic to a magazine does not keep you from writing/selling other articles about the same topic</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17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599" y="1142338"/>
            <a:ext cx="10904758" cy="1400530"/>
          </a:xfrm>
        </p:spPr>
        <p:txBody>
          <a:bodyPr/>
          <a:lstStyle/>
          <a:p>
            <a:pPr algn="ctr"/>
            <a:r>
              <a:rPr lang="en-US" dirty="0">
                <a:solidFill>
                  <a:srgbClr val="66FF66"/>
                </a:solidFill>
              </a:rPr>
              <a:t>ISBN </a:t>
            </a:r>
            <a:br>
              <a:rPr lang="en-US" dirty="0">
                <a:solidFill>
                  <a:srgbClr val="66FF66"/>
                </a:solidFill>
              </a:rPr>
            </a:br>
            <a:r>
              <a:rPr lang="en-US" dirty="0">
                <a:solidFill>
                  <a:srgbClr val="66FF66"/>
                </a:solidFill>
              </a:rPr>
              <a:t>International Standard Book Number</a:t>
            </a:r>
          </a:p>
        </p:txBody>
      </p:sp>
      <p:sp>
        <p:nvSpPr>
          <p:cNvPr id="3" name="Content Placeholder 2"/>
          <p:cNvSpPr>
            <a:spLocks noGrp="1"/>
          </p:cNvSpPr>
          <p:nvPr>
            <p:ph idx="1"/>
          </p:nvPr>
        </p:nvSpPr>
        <p:spPr>
          <a:xfrm>
            <a:off x="1148463" y="2662519"/>
            <a:ext cx="9741031" cy="4195481"/>
          </a:xfrm>
        </p:spPr>
        <p:txBody>
          <a:bodyPr/>
          <a:lstStyle/>
          <a:p>
            <a:r>
              <a:rPr lang="en-US" sz="2400" dirty="0"/>
              <a:t>The International Standard Book Number (ISBN) is a numeric commercial book identifier which is intended to be unique. This keeps booksellers, libraries and others from confusing books which may have the same title. </a:t>
            </a:r>
          </a:p>
          <a:p>
            <a:pPr marL="0" indent="0">
              <a:buNone/>
            </a:pPr>
            <a:endParaRPr lang="en-US" sz="2400" dirty="0"/>
          </a:p>
          <a:p>
            <a:r>
              <a:rPr lang="en-US" sz="2400" dirty="0"/>
              <a:t>An ISBN is assigned to each separate edition and variation (except </a:t>
            </a:r>
            <a:r>
              <a:rPr lang="en-US" sz="2400" dirty="0" err="1"/>
              <a:t>reprintings</a:t>
            </a:r>
            <a:r>
              <a:rPr lang="en-US" sz="2400" dirty="0"/>
              <a:t>) of a publication. For example, an e-book, a paperback, an audiobook and a hardcover edition of the same book may each have a different ISBN.  </a:t>
            </a:r>
          </a:p>
          <a:p>
            <a:endParaRPr lang="en-US" dirty="0"/>
          </a:p>
          <a:p>
            <a:endParaRPr lang="en-US" dirty="0"/>
          </a:p>
          <a:p>
            <a:endParaRPr lang="en-US" dirty="0"/>
          </a:p>
        </p:txBody>
      </p:sp>
    </p:spTree>
    <p:extLst>
      <p:ext uri="{BB962C8B-B14F-4D97-AF65-F5344CB8AC3E}">
        <p14:creationId xmlns:p14="http://schemas.microsoft.com/office/powerpoint/2010/main" val="330885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8C3F0-74EF-470F-BEA9-79D2AD9EBF95}"/>
              </a:ext>
            </a:extLst>
          </p:cNvPr>
          <p:cNvSpPr txBox="1"/>
          <p:nvPr/>
        </p:nvSpPr>
        <p:spPr>
          <a:xfrm>
            <a:off x="377870" y="765190"/>
            <a:ext cx="10791825" cy="5876737"/>
          </a:xfrm>
          <a:prstGeom prst="rect">
            <a:avLst/>
          </a:prstGeom>
          <a:noFill/>
        </p:spPr>
        <p:txBody>
          <a:bodyPr wrap="square">
            <a:spAutoFit/>
          </a:bodyPr>
          <a:lstStyle/>
          <a:p>
            <a:pPr marL="0" marR="0">
              <a:lnSpc>
                <a:spcPct val="107000"/>
              </a:lnSpc>
              <a:spcBef>
                <a:spcPts val="0"/>
              </a:spcBef>
              <a:spcAft>
                <a:spcPts val="0"/>
              </a:spcAft>
            </a:pPr>
            <a:r>
              <a:rPr lang="en-US" sz="3600" dirty="0">
                <a:solidFill>
                  <a:srgbClr val="00FFFF"/>
                </a:solidFill>
                <a:effectLst/>
                <a:latin typeface="Times New Roman" panose="02020603050405020304" pitchFamily="18" charset="0"/>
                <a:ea typeface="Times New Roman" panose="02020603050405020304" pitchFamily="18" charset="0"/>
                <a:cs typeface="Times New Roman" panose="02020603050405020304" pitchFamily="18" charset="0"/>
              </a:rPr>
              <a:t>Reprint </a:t>
            </a:r>
            <a:r>
              <a:rPr lang="en-US" sz="3600" dirty="0">
                <a:solidFill>
                  <a:srgbClr val="00FFFF"/>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3600" dirty="0">
                <a:solidFill>
                  <a:srgbClr val="00FFFF"/>
                </a:solidFill>
                <a:effectLst/>
                <a:latin typeface="Times New Roman" panose="02020603050405020304" pitchFamily="18" charset="0"/>
                <a:ea typeface="Times New Roman" panose="02020603050405020304" pitchFamily="18" charset="0"/>
                <a:cs typeface="Times New Roman" panose="02020603050405020304" pitchFamily="18" charset="0"/>
              </a:rPr>
              <a:t>ights </a:t>
            </a:r>
            <a:r>
              <a:rPr lang="en-US" sz="3600" dirty="0">
                <a:effectLst/>
                <a:latin typeface="Candara" panose="020E0502030303020204" pitchFamily="34" charset="0"/>
                <a:ea typeface="Times New Roman" panose="02020603050405020304" pitchFamily="18" charset="0"/>
                <a:cs typeface="Times New Roman" panose="02020603050405020304" pitchFamily="18" charset="0"/>
              </a:rPr>
              <a:t>mean that your work </a:t>
            </a:r>
          </a:p>
          <a:p>
            <a:pPr marL="0" marR="0">
              <a:lnSpc>
                <a:spcPct val="107000"/>
              </a:lnSpc>
              <a:spcBef>
                <a:spcPts val="0"/>
              </a:spcBef>
              <a:spcAft>
                <a:spcPts val="0"/>
              </a:spcAft>
            </a:pPr>
            <a:r>
              <a:rPr lang="en-US" sz="3600" dirty="0">
                <a:effectLst/>
                <a:latin typeface="Candara" panose="020E0502030303020204" pitchFamily="34" charset="0"/>
                <a:ea typeface="Times New Roman" panose="02020603050405020304" pitchFamily="18" charset="0"/>
                <a:cs typeface="Times New Roman" panose="02020603050405020304" pitchFamily="18" charset="0"/>
              </a:rPr>
              <a:t>has been published previously; the publisher </a:t>
            </a:r>
          </a:p>
          <a:p>
            <a:pPr marL="0" marR="0">
              <a:lnSpc>
                <a:spcPct val="107000"/>
              </a:lnSpc>
              <a:spcBef>
                <a:spcPts val="0"/>
              </a:spcBef>
              <a:spcAft>
                <a:spcPts val="0"/>
              </a:spcAft>
            </a:pPr>
            <a:r>
              <a:rPr lang="en-US" sz="3600" dirty="0">
                <a:effectLst/>
                <a:latin typeface="Candara" panose="020E0502030303020204" pitchFamily="34" charset="0"/>
                <a:ea typeface="Times New Roman" panose="02020603050405020304" pitchFamily="18" charset="0"/>
                <a:cs typeface="Times New Roman" panose="02020603050405020304" pitchFamily="18" charset="0"/>
              </a:rPr>
              <a:t>is acknowledging that, and they are asking </a:t>
            </a:r>
          </a:p>
          <a:p>
            <a:pPr marL="0" marR="0">
              <a:lnSpc>
                <a:spcPct val="107000"/>
              </a:lnSpc>
              <a:spcBef>
                <a:spcPts val="0"/>
              </a:spcBef>
              <a:spcAft>
                <a:spcPts val="0"/>
              </a:spcAft>
            </a:pPr>
            <a:r>
              <a:rPr lang="en-US" sz="3600" dirty="0">
                <a:effectLst/>
                <a:latin typeface="Candara" panose="020E0502030303020204" pitchFamily="34" charset="0"/>
                <a:ea typeface="Times New Roman" panose="02020603050405020304" pitchFamily="18" charset="0"/>
                <a:cs typeface="Times New Roman" panose="02020603050405020304" pitchFamily="18" charset="0"/>
              </a:rPr>
              <a:t>for the right to reprint your work</a:t>
            </a:r>
            <a:r>
              <a:rPr lang="en-US" sz="1800" dirty="0">
                <a:effectLst/>
                <a:latin typeface="Candara" panose="020E0502030303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800" dirty="0">
              <a:solidFill>
                <a:srgbClr val="FFFF00"/>
              </a:solidFill>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3200" b="1" dirty="0">
                <a:effectLst/>
                <a:latin typeface="Candara" panose="020E0502030303020204" pitchFamily="34" charset="0"/>
                <a:ea typeface="Times New Roman" panose="02020603050405020304" pitchFamily="18" charset="0"/>
              </a:rPr>
              <a:t>What does </a:t>
            </a:r>
            <a:r>
              <a:rPr lang="en-US" sz="3200" b="1" i="1" dirty="0">
                <a:effectLst/>
                <a:latin typeface="Candara" panose="020E0502030303020204" pitchFamily="34" charset="0"/>
                <a:ea typeface="Times New Roman" panose="02020603050405020304" pitchFamily="18" charset="0"/>
              </a:rPr>
              <a:t>publication</a:t>
            </a:r>
            <a:r>
              <a:rPr lang="en-US" sz="3200" b="1" dirty="0">
                <a:effectLst/>
                <a:latin typeface="Candara" panose="020E0502030303020204" pitchFamily="34" charset="0"/>
                <a:ea typeface="Times New Roman" panose="02020603050405020304" pitchFamily="18" charset="0"/>
              </a:rPr>
              <a:t> mean? For some journals it means any publication </a:t>
            </a:r>
            <a:r>
              <a:rPr lang="en-US" sz="3200" b="1" dirty="0">
                <a:solidFill>
                  <a:srgbClr val="FFC000"/>
                </a:solidFill>
                <a:effectLst/>
                <a:latin typeface="Candara" panose="020E0502030303020204" pitchFamily="34" charset="0"/>
                <a:ea typeface="Times New Roman" panose="02020603050405020304" pitchFamily="18" charset="0"/>
              </a:rPr>
              <a:t>(including a personal blog or Facebook page), </a:t>
            </a:r>
            <a:r>
              <a:rPr lang="en-US" sz="3200" b="1" dirty="0">
                <a:effectLst/>
                <a:latin typeface="Candara" panose="020E0502030303020204" pitchFamily="34" charset="0"/>
                <a:ea typeface="Times New Roman" panose="02020603050405020304" pitchFamily="18" charset="0"/>
              </a:rPr>
              <a:t>while for others it means just that you affirm that your work has never been published before in any </a:t>
            </a:r>
            <a:r>
              <a:rPr lang="en-US" sz="3200" b="1" dirty="0">
                <a:solidFill>
                  <a:srgbClr val="FFC000"/>
                </a:solidFill>
                <a:effectLst/>
                <a:latin typeface="Candara" panose="020E0502030303020204" pitchFamily="34" charset="0"/>
                <a:ea typeface="Times New Roman" panose="02020603050405020304" pitchFamily="18" charset="0"/>
              </a:rPr>
              <a:t>printed</a:t>
            </a:r>
            <a:r>
              <a:rPr lang="en-US" sz="3200" b="1" dirty="0">
                <a:effectLst/>
                <a:latin typeface="Candara" panose="020E0502030303020204" pitchFamily="34" charset="0"/>
                <a:ea typeface="Times New Roman" panose="02020603050405020304" pitchFamily="18" charset="0"/>
              </a:rPr>
              <a:t> form. </a:t>
            </a:r>
            <a:endParaRPr lang="en-US" sz="3200" b="1" dirty="0">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03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58C59-6E10-4E1D-86BA-F31F6140B491}"/>
              </a:ext>
            </a:extLst>
          </p:cNvPr>
          <p:cNvSpPr txBox="1"/>
          <p:nvPr/>
        </p:nvSpPr>
        <p:spPr>
          <a:xfrm>
            <a:off x="361133" y="2009665"/>
            <a:ext cx="11649075" cy="4811445"/>
          </a:xfrm>
          <a:prstGeom prst="rect">
            <a:avLst/>
          </a:prstGeom>
          <a:noFill/>
        </p:spPr>
        <p:txBody>
          <a:bodyPr wrap="square">
            <a:spAutoFit/>
          </a:bodyP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 license of </a:t>
            </a: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All Rights </a:t>
            </a:r>
            <a:r>
              <a:rPr lang="en-US" sz="3200" dirty="0">
                <a:effectLst/>
                <a:latin typeface="Calibri" panose="020F0502020204030204" pitchFamily="34" charset="0"/>
                <a:ea typeface="Calibri" panose="020F0502020204030204" pitchFamily="34" charset="0"/>
                <a:cs typeface="Times New Roman" panose="02020603050405020304" pitchFamily="18" charset="0"/>
              </a:rPr>
              <a:t>is exactly that; the author is giving up all rights he or she owns in the work. The publisher may publish the work in any format -- print, film, electronic formats such as CD ROMs, and on the Internet without providing additional payment to the author. </a:t>
            </a:r>
          </a:p>
          <a:p>
            <a:pPr marL="0" marR="0">
              <a:lnSpc>
                <a:spcPct val="107000"/>
              </a:lnSpc>
              <a:spcBef>
                <a:spcPts val="0"/>
              </a:spcBef>
              <a:spcAft>
                <a:spcPts val="0"/>
              </a:spcAft>
            </a:pPr>
            <a:r>
              <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author retains the right to state that he or she authored the work, but loses all the other rights to the work, including the right to publish, market or distribute the work, to create derivative works, or to perform the work.     </a:t>
            </a:r>
            <a:r>
              <a:rPr lang="en-US" sz="32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rPr>
              <a:t>This is standard when working with Traditional Publishing Houses and many Independent Publishers. </a:t>
            </a:r>
            <a:endPar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6FE980A-96A7-4ECA-9A42-46D183C9D991}"/>
              </a:ext>
            </a:extLst>
          </p:cNvPr>
          <p:cNvSpPr txBox="1"/>
          <p:nvPr/>
        </p:nvSpPr>
        <p:spPr>
          <a:xfrm>
            <a:off x="283028" y="563829"/>
            <a:ext cx="6372225" cy="707886"/>
          </a:xfrm>
          <a:prstGeom prst="rect">
            <a:avLst/>
          </a:prstGeom>
          <a:noFill/>
        </p:spPr>
        <p:txBody>
          <a:bodyPr wrap="square" rtlCol="0">
            <a:spAutoFit/>
          </a:bodyPr>
          <a:lstStyle/>
          <a:p>
            <a:pPr algn="ctr"/>
            <a:r>
              <a:rPr lang="en-US" sz="4000" b="1" dirty="0">
                <a:solidFill>
                  <a:srgbClr val="FFC000"/>
                </a:solidFill>
              </a:rPr>
              <a:t>Giving up </a:t>
            </a:r>
            <a:r>
              <a:rPr lang="en-US" sz="4000" b="1" dirty="0">
                <a:solidFill>
                  <a:srgbClr val="FFFF00"/>
                </a:solidFill>
              </a:rPr>
              <a:t>ALL Rights</a:t>
            </a:r>
          </a:p>
        </p:txBody>
      </p:sp>
    </p:spTree>
    <p:extLst>
      <p:ext uri="{BB962C8B-B14F-4D97-AF65-F5344CB8AC3E}">
        <p14:creationId xmlns:p14="http://schemas.microsoft.com/office/powerpoint/2010/main" val="3896939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4932" y="1859282"/>
            <a:ext cx="11187964" cy="4647426"/>
          </a:xfrm>
          <a:prstGeom prst="rect">
            <a:avLst/>
          </a:prstGeom>
          <a:solidFill>
            <a:schemeClr val="bg2">
              <a:lumMod val="50000"/>
            </a:schemeClr>
          </a:solidFill>
        </p:spPr>
        <p:txBody>
          <a:bodyPr wrap="square">
            <a:spAutoFit/>
          </a:bodyPr>
          <a:lstStyle/>
          <a:p>
            <a:pPr algn="ctr"/>
            <a:r>
              <a:rPr lang="en-US" sz="6000" dirty="0">
                <a:solidFill>
                  <a:srgbClr val="00FFFF"/>
                </a:solidFill>
                <a:latin typeface="Pythagoras" pitchFamily="2" charset="0"/>
              </a:rPr>
              <a:t>Copyright</a:t>
            </a:r>
          </a:p>
          <a:p>
            <a:pPr algn="ctr"/>
            <a:endParaRPr lang="en-US" sz="4400" dirty="0">
              <a:latin typeface="Roboto"/>
            </a:endParaRPr>
          </a:p>
          <a:p>
            <a:r>
              <a:rPr lang="en-US" sz="3200" dirty="0">
                <a:latin typeface="Roboto"/>
              </a:rPr>
              <a:t>A form of intellectual property law which protects original works of authorship including literary, dramatic, musical, and artistic works, such as </a:t>
            </a:r>
            <a:r>
              <a:rPr lang="en-US" sz="3200" b="1" dirty="0">
                <a:latin typeface="Roboto"/>
              </a:rPr>
              <a:t>poetry, novels, movies, songs, computer software, and architecture.</a:t>
            </a:r>
          </a:p>
          <a:p>
            <a:endParaRPr lang="en-US" sz="3200" b="1" dirty="0">
              <a:latin typeface="Roboto"/>
            </a:endParaRPr>
          </a:p>
          <a:p>
            <a:endParaRPr lang="en-US" sz="3200" dirty="0"/>
          </a:p>
        </p:txBody>
      </p:sp>
    </p:spTree>
    <p:extLst>
      <p:ext uri="{BB962C8B-B14F-4D97-AF65-F5344CB8AC3E}">
        <p14:creationId xmlns:p14="http://schemas.microsoft.com/office/powerpoint/2010/main" val="252661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8910" y="508411"/>
            <a:ext cx="7298736" cy="1280890"/>
          </a:xfrm>
        </p:spPr>
        <p:txBody>
          <a:bodyPr>
            <a:normAutofit fontScale="90000"/>
          </a:bodyPr>
          <a:lstStyle/>
          <a:p>
            <a:r>
              <a:rPr lang="en-US" b="1" dirty="0">
                <a:solidFill>
                  <a:srgbClr val="FFFF00"/>
                </a:solidFill>
              </a:rPr>
              <a:t>Copyright</a:t>
            </a:r>
            <a:r>
              <a:rPr lang="en-US" dirty="0">
                <a:solidFill>
                  <a:srgbClr val="FFFF00"/>
                </a:solidFill>
              </a:rPr>
              <a:t> </a:t>
            </a:r>
            <a:r>
              <a:rPr lang="en-US" dirty="0"/>
              <a:t>- Simply means you made and now you own it.</a:t>
            </a:r>
          </a:p>
        </p:txBody>
      </p:sp>
      <p:sp>
        <p:nvSpPr>
          <p:cNvPr id="3" name="Content Placeholder 2"/>
          <p:cNvSpPr>
            <a:spLocks noGrp="1"/>
          </p:cNvSpPr>
          <p:nvPr>
            <p:ph idx="1"/>
          </p:nvPr>
        </p:nvSpPr>
        <p:spPr>
          <a:xfrm>
            <a:off x="530288" y="2141992"/>
            <a:ext cx="11131421" cy="3646599"/>
          </a:xfrm>
        </p:spPr>
        <p:txBody>
          <a:bodyPr>
            <a:normAutofit fontScale="92500" lnSpcReduction="20000"/>
          </a:bodyPr>
          <a:lstStyle/>
          <a:p>
            <a:pPr marL="0" marR="0">
              <a:lnSpc>
                <a:spcPct val="107000"/>
              </a:lnSpc>
              <a:spcBef>
                <a:spcPts val="0"/>
              </a:spcBef>
              <a:spcAft>
                <a:spcPts val="0"/>
              </a:spcAft>
            </a:pPr>
            <a:r>
              <a:rPr lang="en-US" sz="2400" dirty="0">
                <a:effectLst/>
                <a:latin typeface="Candara" panose="020E0502030303020204" pitchFamily="34" charset="0"/>
                <a:ea typeface="Times New Roman" panose="02020603050405020304" pitchFamily="18" charset="0"/>
                <a:cs typeface="Times New Roman" panose="02020603050405020304" pitchFamily="18" charset="0"/>
              </a:rPr>
              <a:t>Your book is copyrighted the moment you put the words on paper which means it is protected upon creation of the work in virtually all countries, automatically.  If you plan to register the copyright in a written work, you have to do that through the U.S. Copyright Office, at copyright.gov.  </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ndara" panose="020E0502030303020204" pitchFamily="34" charset="0"/>
                <a:ea typeface="Times New Roman" panose="02020603050405020304" pitchFamily="18" charset="0"/>
                <a:cs typeface="Times New Roman" panose="02020603050405020304" pitchFamily="18" charset="0"/>
              </a:rPr>
              <a:t> </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a:p>
            <a:r>
              <a:rPr lang="en-US" sz="2400" dirty="0">
                <a:effectLst/>
                <a:latin typeface="Candara" panose="020E0502030303020204" pitchFamily="34" charset="0"/>
                <a:ea typeface="Times New Roman" panose="02020603050405020304" pitchFamily="18" charset="0"/>
                <a:cs typeface="Times New Roman" panose="02020603050405020304" pitchFamily="18" charset="0"/>
              </a:rPr>
              <a:t> In the U.S., if you register your work and someone plagiarizes it, you are entitled to recover statutory damages without proving actual damages, and also recover attorneys’ fees if you successfully litigate your copyright infringement claim.</a:t>
            </a:r>
          </a:p>
          <a:p>
            <a:endParaRPr lang="en-US" sz="2400" dirty="0">
              <a:latin typeface="Candara" panose="020E0502030303020204" pitchFamily="34" charset="0"/>
              <a:cs typeface="Times New Roman" panose="02020603050405020304" pitchFamily="18" charset="0"/>
            </a:endParaRPr>
          </a:p>
          <a:p>
            <a:r>
              <a:rPr lang="en-US" sz="2400" dirty="0">
                <a:latin typeface="Candara" panose="020E0502030303020204" pitchFamily="34" charset="0"/>
                <a:cs typeface="Times New Roman" panose="02020603050405020304" pitchFamily="18" charset="0"/>
              </a:rPr>
              <a:t>A Copyright is intended to protect the original expression of an idea in the form of a creative work</a:t>
            </a:r>
            <a:r>
              <a:rPr lang="en-US" sz="2400" dirty="0">
                <a:solidFill>
                  <a:schemeClr val="accent3">
                    <a:lumMod val="20000"/>
                    <a:lumOff val="80000"/>
                  </a:schemeClr>
                </a:solidFill>
                <a:latin typeface="Candara" panose="020E0502030303020204" pitchFamily="34" charset="0"/>
                <a:cs typeface="Times New Roman" panose="02020603050405020304" pitchFamily="18" charset="0"/>
              </a:rPr>
              <a:t>, </a:t>
            </a:r>
            <a:r>
              <a:rPr lang="en-US" sz="2400" dirty="0">
                <a:solidFill>
                  <a:srgbClr val="FFFF00"/>
                </a:solidFill>
                <a:latin typeface="Candara" panose="020E0502030303020204" pitchFamily="34" charset="0"/>
                <a:cs typeface="Times New Roman" panose="02020603050405020304" pitchFamily="18" charset="0"/>
              </a:rPr>
              <a:t>but not the idea itself. </a:t>
            </a:r>
          </a:p>
          <a:p>
            <a:endParaRPr lang="en-US" dirty="0"/>
          </a:p>
          <a:p>
            <a:endParaRPr lang="en-US" dirty="0"/>
          </a:p>
        </p:txBody>
      </p:sp>
    </p:spTree>
    <p:extLst>
      <p:ext uri="{BB962C8B-B14F-4D97-AF65-F5344CB8AC3E}">
        <p14:creationId xmlns:p14="http://schemas.microsoft.com/office/powerpoint/2010/main" val="398417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636" y="728943"/>
            <a:ext cx="10679114" cy="140053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Copyright is intended to protect the original expression of an idea in the form of a creative work, but not the idea itself.</a:t>
            </a:r>
          </a:p>
        </p:txBody>
      </p:sp>
      <p:sp>
        <p:nvSpPr>
          <p:cNvPr id="4" name="TextBox 3"/>
          <p:cNvSpPr txBox="1"/>
          <p:nvPr/>
        </p:nvSpPr>
        <p:spPr>
          <a:xfrm>
            <a:off x="4818452" y="2638417"/>
            <a:ext cx="6860151" cy="3970318"/>
          </a:xfrm>
          <a:prstGeom prst="rect">
            <a:avLst/>
          </a:prstGeom>
          <a:noFill/>
        </p:spPr>
        <p:txBody>
          <a:bodyPr wrap="square" rtlCol="0">
            <a:spAutoFit/>
          </a:bodyPr>
          <a:lstStyle/>
          <a:p>
            <a:r>
              <a:rPr lang="en-US" sz="2800" dirty="0">
                <a:solidFill>
                  <a:srgbClr val="FFFF00"/>
                </a:solidFill>
              </a:rPr>
              <a:t>Example:  If you write a story about a flying elephant that lives on a spaceship, the copyright covers that particular story about that particular flying elephant – it does not mean that other people cannot write about flying elephants. </a:t>
            </a:r>
          </a:p>
          <a:p>
            <a:endParaRPr lang="en-US" sz="2800" dirty="0">
              <a:solidFill>
                <a:srgbClr val="FFFF00"/>
              </a:solidFill>
            </a:endParaRPr>
          </a:p>
          <a:p>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52" y="2202988"/>
            <a:ext cx="3694545" cy="3694545"/>
          </a:xfrm>
          <a:prstGeom prst="rect">
            <a:avLst/>
          </a:prstGeom>
        </p:spPr>
      </p:pic>
    </p:spTree>
    <p:extLst>
      <p:ext uri="{BB962C8B-B14F-4D97-AF65-F5344CB8AC3E}">
        <p14:creationId xmlns:p14="http://schemas.microsoft.com/office/powerpoint/2010/main" val="2843453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Legal Copyright?</a:t>
            </a:r>
          </a:p>
        </p:txBody>
      </p:sp>
      <p:sp>
        <p:nvSpPr>
          <p:cNvPr id="3" name="Content Placeholder 2"/>
          <p:cNvSpPr>
            <a:spLocks noGrp="1"/>
          </p:cNvSpPr>
          <p:nvPr>
            <p:ph idx="1"/>
          </p:nvPr>
        </p:nvSpPr>
        <p:spPr>
          <a:xfrm>
            <a:off x="733855" y="1853248"/>
            <a:ext cx="10393363" cy="4195481"/>
          </a:xfrm>
        </p:spPr>
        <p:txBody>
          <a:bodyPr>
            <a:normAutofit fontScale="85000" lnSpcReduction="10000"/>
          </a:bodyPr>
          <a:lstStyle/>
          <a:p>
            <a:pPr>
              <a:tabLst>
                <a:tab pos="1312863" algn="l"/>
              </a:tabLst>
            </a:pPr>
            <a:r>
              <a:rPr lang="en-US" sz="4000" dirty="0"/>
              <a:t>Your work is acknowledged to be your work from the time you set pen to paper or snap the picture – that is what copyright means</a:t>
            </a:r>
            <a:r>
              <a:rPr lang="en-US" sz="4000" dirty="0">
                <a:solidFill>
                  <a:schemeClr val="accent4">
                    <a:lumMod val="20000"/>
                    <a:lumOff val="80000"/>
                  </a:schemeClr>
                </a:solidFill>
              </a:rPr>
              <a:t>.  </a:t>
            </a:r>
          </a:p>
          <a:p>
            <a:pPr>
              <a:tabLst>
                <a:tab pos="1312863" algn="l"/>
              </a:tabLst>
            </a:pPr>
            <a:endParaRPr lang="en-US" sz="4000" dirty="0">
              <a:solidFill>
                <a:schemeClr val="accent4">
                  <a:lumMod val="20000"/>
                  <a:lumOff val="80000"/>
                </a:schemeClr>
              </a:solidFill>
            </a:endParaRPr>
          </a:p>
          <a:p>
            <a:r>
              <a:rPr lang="en-US" sz="4000" b="1" dirty="0">
                <a:solidFill>
                  <a:srgbClr val="FFFF00"/>
                </a:solidFill>
              </a:rPr>
              <a:t>Registering</a:t>
            </a:r>
            <a:r>
              <a:rPr lang="en-US" sz="4000" dirty="0">
                <a:solidFill>
                  <a:schemeClr val="accent4">
                    <a:lumMod val="20000"/>
                    <a:lumOff val="80000"/>
                  </a:schemeClr>
                </a:solidFill>
              </a:rPr>
              <a:t> a copyright ensures that if someone else steals your work, you can prove that you thought it up and set it on paper before the other entity did. </a:t>
            </a:r>
          </a:p>
        </p:txBody>
      </p:sp>
    </p:spTree>
    <p:extLst>
      <p:ext uri="{BB962C8B-B14F-4D97-AF65-F5344CB8AC3E}">
        <p14:creationId xmlns:p14="http://schemas.microsoft.com/office/powerpoint/2010/main" val="326509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6145" y="866920"/>
            <a:ext cx="10858501" cy="1400530"/>
          </a:xfrm>
        </p:spPr>
        <p:txBody>
          <a:bodyPr>
            <a:normAutofit/>
          </a:bodyPr>
          <a:lstStyle/>
          <a:p>
            <a:r>
              <a:rPr lang="en-US" dirty="0"/>
              <a:t>Are you required to record a </a:t>
            </a:r>
            <a:br>
              <a:rPr lang="en-US" dirty="0"/>
            </a:br>
            <a:r>
              <a:rPr lang="en-US" dirty="0"/>
              <a:t>copyright with the Library of Congress?</a:t>
            </a:r>
          </a:p>
        </p:txBody>
      </p:sp>
      <p:sp>
        <p:nvSpPr>
          <p:cNvPr id="3" name="Content Placeholder 2"/>
          <p:cNvSpPr>
            <a:spLocks noGrp="1"/>
          </p:cNvSpPr>
          <p:nvPr>
            <p:ph idx="1"/>
          </p:nvPr>
        </p:nvSpPr>
        <p:spPr>
          <a:xfrm>
            <a:off x="174171" y="2474323"/>
            <a:ext cx="11721738" cy="4057106"/>
          </a:xfrm>
        </p:spPr>
        <p:txBody>
          <a:bodyPr>
            <a:normAutofit lnSpcReduction="10000"/>
          </a:bodyPr>
          <a:lstStyle/>
          <a:p>
            <a:r>
              <a:rPr lang="en-US" sz="2800" b="1" dirty="0">
                <a:solidFill>
                  <a:srgbClr val="00FFFF"/>
                </a:solidFill>
                <a:latin typeface="Candara" panose="020E0502030303020204" pitchFamily="34" charset="0"/>
                <a:cs typeface="Times New Roman" panose="02020603050405020304" pitchFamily="18" charset="0"/>
              </a:rPr>
              <a:t>NO.  </a:t>
            </a:r>
            <a:r>
              <a:rPr lang="en-US" sz="2800" b="1" dirty="0">
                <a:solidFill>
                  <a:srgbClr val="FFFF00"/>
                </a:solidFill>
                <a:latin typeface="Candara" panose="020E0502030303020204" pitchFamily="34" charset="0"/>
                <a:cs typeface="Times New Roman" panose="02020603050405020304" pitchFamily="18" charset="0"/>
              </a:rPr>
              <a:t>Most literary works do not need to be legally copyrighted.  The work is considered to be the property of whoever can prove that the work belongs to them first.</a:t>
            </a:r>
          </a:p>
          <a:p>
            <a:r>
              <a:rPr lang="en-US" sz="2400" b="1" dirty="0">
                <a:solidFill>
                  <a:srgbClr val="00FFFF"/>
                </a:solidFill>
                <a:latin typeface="Candara" panose="020E0502030303020204" pitchFamily="34" charset="0"/>
              </a:rPr>
              <a:t>Simple methods of proving you own the work.</a:t>
            </a:r>
          </a:p>
          <a:p>
            <a:pPr lvl="1"/>
            <a:r>
              <a:rPr lang="en-US" sz="2400" b="1" dirty="0">
                <a:solidFill>
                  <a:srgbClr val="FFFF00"/>
                </a:solidFill>
                <a:latin typeface="Candara" panose="020E0502030303020204" pitchFamily="34" charset="0"/>
              </a:rPr>
              <a:t>You can show that you published it first.</a:t>
            </a:r>
          </a:p>
          <a:p>
            <a:pPr lvl="1"/>
            <a:r>
              <a:rPr lang="en-US" sz="2400" b="1" dirty="0">
                <a:solidFill>
                  <a:srgbClr val="FFFF00"/>
                </a:solidFill>
                <a:latin typeface="Candara" panose="020E0502030303020204" pitchFamily="34" charset="0"/>
              </a:rPr>
              <a:t>Register it with the Writers Guild of America. </a:t>
            </a:r>
            <a:r>
              <a:rPr lang="en-US" sz="2400" u="sng" dirty="0">
                <a:solidFill>
                  <a:srgbClr val="00FFFF"/>
                </a:solidFill>
                <a:effectLst/>
                <a:latin typeface="Candara" panose="020E050203030302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Writers Guild of America West (wga.org)</a:t>
            </a:r>
            <a:endParaRPr lang="en-US" sz="2400" b="1" dirty="0">
              <a:solidFill>
                <a:srgbClr val="00FFFF"/>
              </a:solidFill>
              <a:latin typeface="Candara" panose="020E0502030303020204" pitchFamily="34" charset="0"/>
            </a:endParaRPr>
          </a:p>
          <a:p>
            <a:pPr lvl="1"/>
            <a:r>
              <a:rPr lang="en-US" sz="2400" b="1" dirty="0">
                <a:solidFill>
                  <a:srgbClr val="FFFF00"/>
                </a:solidFill>
                <a:latin typeface="Candara" panose="020E0502030303020204" pitchFamily="34" charset="0"/>
              </a:rPr>
              <a:t>Postal copyright - You put it into an envelope, mail it to yourself and store the unopened envelope – the cancellation date proves your ownership in a legal trial</a:t>
            </a:r>
            <a:r>
              <a:rPr lang="en-US" sz="2000" b="1" dirty="0">
                <a:solidFill>
                  <a:srgbClr val="FFFF00"/>
                </a:solidFill>
                <a:latin typeface="Candara" panose="020E0502030303020204" pitchFamily="34" charset="0"/>
              </a:rPr>
              <a:t>.</a:t>
            </a:r>
          </a:p>
        </p:txBody>
      </p:sp>
    </p:spTree>
    <p:extLst>
      <p:ext uri="{BB962C8B-B14F-4D97-AF65-F5344CB8AC3E}">
        <p14:creationId xmlns:p14="http://schemas.microsoft.com/office/powerpoint/2010/main" val="3449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E18F-A8B4-4F19-AC4B-01CD9F4EA0D7}"/>
              </a:ext>
            </a:extLst>
          </p:cNvPr>
          <p:cNvSpPr>
            <a:spLocks noGrp="1"/>
          </p:cNvSpPr>
          <p:nvPr>
            <p:ph type="title"/>
          </p:nvPr>
        </p:nvSpPr>
        <p:spPr>
          <a:xfrm>
            <a:off x="380205" y="452718"/>
            <a:ext cx="11212514" cy="871257"/>
          </a:xfrm>
        </p:spPr>
        <p:txBody>
          <a:bodyPr/>
          <a:lstStyle/>
          <a:p>
            <a:r>
              <a:rPr lang="en-US" sz="4000" dirty="0">
                <a:solidFill>
                  <a:srgbClr val="66FF66"/>
                </a:solidFill>
                <a:latin typeface="Arial" panose="020B0604020202020204" pitchFamily="34" charset="0"/>
                <a:cs typeface="Arial" panose="020B0604020202020204" pitchFamily="34" charset="0"/>
              </a:rPr>
              <a:t>Do I have to legally copyright everything I write?</a:t>
            </a:r>
          </a:p>
        </p:txBody>
      </p:sp>
      <p:sp>
        <p:nvSpPr>
          <p:cNvPr id="4" name="TextBox 3">
            <a:extLst>
              <a:ext uri="{FF2B5EF4-FFF2-40B4-BE49-F238E27FC236}">
                <a16:creationId xmlns:a16="http://schemas.microsoft.com/office/drawing/2014/main" id="{E3C75085-DA8A-43AA-B556-F69F78F7151F}"/>
              </a:ext>
            </a:extLst>
          </p:cNvPr>
          <p:cNvSpPr txBox="1"/>
          <p:nvPr/>
        </p:nvSpPr>
        <p:spPr>
          <a:xfrm>
            <a:off x="561975" y="3372444"/>
            <a:ext cx="10963275" cy="2677656"/>
          </a:xfrm>
          <a:prstGeom prst="rect">
            <a:avLst/>
          </a:prstGeom>
          <a:noFill/>
        </p:spPr>
        <p:txBody>
          <a:bodyPr wrap="square" rtlCol="0">
            <a:spAutoFit/>
          </a:bodyPr>
          <a:lstStyle/>
          <a:p>
            <a:r>
              <a:rPr lang="en-US" sz="2800" dirty="0"/>
              <a:t>Most people will copyright their </a:t>
            </a:r>
            <a:r>
              <a:rPr lang="en-US" sz="2800" b="1" dirty="0">
                <a:solidFill>
                  <a:srgbClr val="00FFFF"/>
                </a:solidFill>
              </a:rPr>
              <a:t>books or screenplays</a:t>
            </a:r>
            <a:r>
              <a:rPr lang="en-US" sz="2800" dirty="0"/>
              <a:t> if the information contained within is likely to tempt someone else to steal it.</a:t>
            </a:r>
          </a:p>
          <a:p>
            <a:endParaRPr lang="en-US" sz="2800" dirty="0"/>
          </a:p>
          <a:p>
            <a:r>
              <a:rPr lang="en-US" sz="2800" dirty="0"/>
              <a:t>This especially pertains to non-fiction research or  technical materials and fiction that is written by really popular authors. </a:t>
            </a:r>
          </a:p>
        </p:txBody>
      </p:sp>
      <p:sp>
        <p:nvSpPr>
          <p:cNvPr id="5" name="TextBox 4">
            <a:extLst>
              <a:ext uri="{FF2B5EF4-FFF2-40B4-BE49-F238E27FC236}">
                <a16:creationId xmlns:a16="http://schemas.microsoft.com/office/drawing/2014/main" id="{192A93E8-A55B-444C-ADC8-8994709E5D8B}"/>
              </a:ext>
            </a:extLst>
          </p:cNvPr>
          <p:cNvSpPr txBox="1"/>
          <p:nvPr/>
        </p:nvSpPr>
        <p:spPr>
          <a:xfrm>
            <a:off x="561975" y="1434792"/>
            <a:ext cx="10858500" cy="1569660"/>
          </a:xfrm>
          <a:prstGeom prst="rect">
            <a:avLst/>
          </a:prstGeom>
          <a:noFill/>
        </p:spPr>
        <p:txBody>
          <a:bodyPr wrap="square" rtlCol="0">
            <a:spAutoFit/>
          </a:bodyPr>
          <a:lstStyle/>
          <a:p>
            <a:r>
              <a:rPr lang="en-US" sz="3200" dirty="0">
                <a:solidFill>
                  <a:schemeClr val="accent3">
                    <a:lumMod val="20000"/>
                    <a:lumOff val="80000"/>
                  </a:schemeClr>
                </a:solidFill>
              </a:rPr>
              <a:t>No.  Many people do not bother to legally copyright every short story, poem, magazine article they write because of the expense.  </a:t>
            </a:r>
          </a:p>
        </p:txBody>
      </p:sp>
    </p:spTree>
    <p:extLst>
      <p:ext uri="{BB962C8B-B14F-4D97-AF65-F5344CB8AC3E}">
        <p14:creationId xmlns:p14="http://schemas.microsoft.com/office/powerpoint/2010/main" val="415694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88192"/>
            <a:ext cx="5155095" cy="6769808"/>
          </a:xfrm>
          <a:prstGeom prst="rect">
            <a:avLst/>
          </a:prstGeom>
        </p:spPr>
      </p:pic>
      <p:pic>
        <p:nvPicPr>
          <p:cNvPr id="5" name="Picture 4">
            <a:extLst>
              <a:ext uri="{FF2B5EF4-FFF2-40B4-BE49-F238E27FC236}">
                <a16:creationId xmlns:a16="http://schemas.microsoft.com/office/drawing/2014/main" id="{123F60CE-0415-4532-B1E1-4BDCB400C0DA}"/>
              </a:ext>
            </a:extLst>
          </p:cNvPr>
          <p:cNvPicPr>
            <a:picLocks noChangeAspect="1"/>
          </p:cNvPicPr>
          <p:nvPr/>
        </p:nvPicPr>
        <p:blipFill>
          <a:blip r:embed="rId3"/>
          <a:stretch>
            <a:fillRect/>
          </a:stretch>
        </p:blipFill>
        <p:spPr>
          <a:xfrm>
            <a:off x="6977063" y="764467"/>
            <a:ext cx="4339086" cy="5805340"/>
          </a:xfrm>
          <a:prstGeom prst="rect">
            <a:avLst/>
          </a:prstGeom>
        </p:spPr>
      </p:pic>
      <p:sp>
        <p:nvSpPr>
          <p:cNvPr id="6" name="TextBox 5">
            <a:extLst>
              <a:ext uri="{FF2B5EF4-FFF2-40B4-BE49-F238E27FC236}">
                <a16:creationId xmlns:a16="http://schemas.microsoft.com/office/drawing/2014/main" id="{27DC7BD7-0C91-408B-9760-5FFC03A6D6F0}"/>
              </a:ext>
            </a:extLst>
          </p:cNvPr>
          <p:cNvSpPr txBox="1"/>
          <p:nvPr/>
        </p:nvSpPr>
        <p:spPr>
          <a:xfrm>
            <a:off x="6896549" y="282058"/>
            <a:ext cx="4419600" cy="369332"/>
          </a:xfrm>
          <a:prstGeom prst="rect">
            <a:avLst/>
          </a:prstGeom>
          <a:noFill/>
        </p:spPr>
        <p:txBody>
          <a:bodyPr wrap="square" rtlCol="0">
            <a:spAutoFit/>
          </a:bodyPr>
          <a:lstStyle/>
          <a:p>
            <a:r>
              <a:rPr lang="en-US" dirty="0"/>
              <a:t>Library of Congress cost to Copyright</a:t>
            </a:r>
          </a:p>
        </p:txBody>
      </p:sp>
    </p:spTree>
    <p:extLst>
      <p:ext uri="{BB962C8B-B14F-4D97-AF65-F5344CB8AC3E}">
        <p14:creationId xmlns:p14="http://schemas.microsoft.com/office/powerpoint/2010/main" val="230351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84382" y="1574279"/>
            <a:ext cx="11491363" cy="506292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solidFill>
                  <a:srgbClr val="00FFFF"/>
                </a:solidFill>
                <a:latin typeface="Arial" panose="020B0604020202020204" pitchFamily="34" charset="0"/>
                <a:cs typeface="Arial" panose="020B0604020202020204" pitchFamily="34" charset="0"/>
              </a:rPr>
              <a:t>Legal evidence</a:t>
            </a:r>
            <a:r>
              <a:rPr lang="en-US" sz="2400" dirty="0">
                <a:solidFill>
                  <a:srgbClr val="FFFF00"/>
                </a:solidFill>
                <a:latin typeface="Arial" panose="020B0604020202020204" pitchFamily="34" charset="0"/>
                <a:cs typeface="Arial" panose="020B0604020202020204" pitchFamily="34" charset="0"/>
              </a:rPr>
              <a:t>: This is the biggest and most significant benefit of getting a copyright registration done. With a copyright in place, your work is legally denoted to be yours. This keeps it safe. Knowing it is part of the National Archives</a:t>
            </a:r>
          </a:p>
          <a:p>
            <a:pPr marL="285750" indent="-285750">
              <a:spcBef>
                <a:spcPts val="600"/>
              </a:spcBef>
              <a:buFont typeface="Arial" panose="020B0604020202020204" pitchFamily="34" charset="0"/>
              <a:buChar char="•"/>
            </a:pPr>
            <a:r>
              <a:rPr lang="en-US" sz="2400" b="1" dirty="0">
                <a:solidFill>
                  <a:srgbClr val="00FFFF"/>
                </a:solidFill>
                <a:latin typeface="Arial" panose="020B0604020202020204" pitchFamily="34" charset="0"/>
                <a:cs typeface="Arial" panose="020B0604020202020204" pitchFamily="34" charset="0"/>
              </a:rPr>
              <a:t>Public notice:</a:t>
            </a:r>
            <a:r>
              <a:rPr lang="en-US" sz="2400" dirty="0">
                <a:solidFill>
                  <a:srgbClr val="00FFFF"/>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When you copyright your work, it is documented in your name. Not only does this protect your work, it also gives you the ownership and spreads your name more freely in the public domain.</a:t>
            </a:r>
          </a:p>
          <a:p>
            <a:pPr marL="285750" indent="-285750">
              <a:spcBef>
                <a:spcPts val="600"/>
              </a:spcBef>
              <a:buFont typeface="Arial" panose="020B0604020202020204" pitchFamily="34" charset="0"/>
              <a:buChar char="•"/>
            </a:pPr>
            <a:r>
              <a:rPr lang="en-US" sz="2400" b="1" dirty="0">
                <a:solidFill>
                  <a:srgbClr val="00FFFF"/>
                </a:solidFill>
                <a:latin typeface="Arial" panose="020B0604020202020204" pitchFamily="34" charset="0"/>
                <a:cs typeface="Arial" panose="020B0604020202020204" pitchFamily="34" charset="0"/>
              </a:rPr>
              <a:t>Seeking damages:</a:t>
            </a:r>
            <a:r>
              <a:rPr lang="en-US" sz="2400" dirty="0">
                <a:solidFill>
                  <a:srgbClr val="00FFFF"/>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Not only is plagiarism a threat to the economic health of your business, it is also a treat to your status and standing. So, if due to any unfortunate event you do end up in a copyright infringement tangle, you can seek damages from the perpetrators.</a:t>
            </a:r>
          </a:p>
          <a:p>
            <a:pPr marL="285750" indent="-285750">
              <a:spcBef>
                <a:spcPts val="600"/>
              </a:spcBef>
              <a:buFont typeface="Arial" panose="020B0604020202020204" pitchFamily="34" charset="0"/>
              <a:buChar char="•"/>
            </a:pPr>
            <a:r>
              <a:rPr lang="en-US" sz="2400" b="1" dirty="0">
                <a:solidFill>
                  <a:srgbClr val="00FFFF"/>
                </a:solidFill>
                <a:latin typeface="Arial" panose="020B0604020202020204" pitchFamily="34" charset="0"/>
                <a:cs typeface="Arial" panose="020B0604020202020204" pitchFamily="34" charset="0"/>
              </a:rPr>
              <a:t>Locking it up</a:t>
            </a:r>
            <a:r>
              <a:rPr lang="en-US" sz="2400" dirty="0">
                <a:solidFill>
                  <a:srgbClr val="00FFFF"/>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By copyrighting even a small item, you will make it inaccessible to your competitors.</a:t>
            </a:r>
          </a:p>
          <a:p>
            <a:endParaRPr lang="en-US" sz="2000" dirty="0">
              <a:solidFill>
                <a:srgbClr val="0000CC"/>
              </a:solidFill>
            </a:endParaRPr>
          </a:p>
        </p:txBody>
      </p:sp>
      <p:sp>
        <p:nvSpPr>
          <p:cNvPr id="4" name="TextBox 3"/>
          <p:cNvSpPr txBox="1"/>
          <p:nvPr/>
        </p:nvSpPr>
        <p:spPr>
          <a:xfrm>
            <a:off x="516255" y="177114"/>
            <a:ext cx="6946991"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Registering your work with the Library of Congress is voluntary and not a requirement. </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r>
              <a:rPr lang="en-US" sz="2000" b="1" dirty="0">
                <a:solidFill>
                  <a:srgbClr val="66FF66"/>
                </a:solidFill>
                <a:latin typeface="Arial" panose="020B0604020202020204" pitchFamily="34" charset="0"/>
                <a:cs typeface="Arial" panose="020B0604020202020204" pitchFamily="34" charset="0"/>
              </a:rPr>
              <a:t>Advantages of doing so:</a:t>
            </a:r>
          </a:p>
          <a:p>
            <a:endParaRPr lang="en-US" dirty="0"/>
          </a:p>
        </p:txBody>
      </p:sp>
    </p:spTree>
    <p:extLst>
      <p:ext uri="{BB962C8B-B14F-4D97-AF65-F5344CB8AC3E}">
        <p14:creationId xmlns:p14="http://schemas.microsoft.com/office/powerpoint/2010/main" val="174087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C29A-EC6B-47E8-866C-863197F0E004}"/>
              </a:ext>
            </a:extLst>
          </p:cNvPr>
          <p:cNvSpPr>
            <a:spLocks noGrp="1"/>
          </p:cNvSpPr>
          <p:nvPr>
            <p:ph type="title"/>
          </p:nvPr>
        </p:nvSpPr>
        <p:spPr>
          <a:xfrm>
            <a:off x="646111" y="452718"/>
            <a:ext cx="10774364" cy="1400530"/>
          </a:xfrm>
        </p:spPr>
        <p:txBody>
          <a:bodyPr/>
          <a:lstStyle/>
          <a:p>
            <a:r>
              <a:rPr lang="en-US" dirty="0">
                <a:solidFill>
                  <a:srgbClr val="FFFF00"/>
                </a:solidFill>
              </a:rPr>
              <a:t>What is an ISBN really?</a:t>
            </a:r>
          </a:p>
        </p:txBody>
      </p:sp>
      <p:sp>
        <p:nvSpPr>
          <p:cNvPr id="4" name="TextBox 3">
            <a:extLst>
              <a:ext uri="{FF2B5EF4-FFF2-40B4-BE49-F238E27FC236}">
                <a16:creationId xmlns:a16="http://schemas.microsoft.com/office/drawing/2014/main" id="{A534EB49-49E5-4E42-9DF3-949F3E0F622E}"/>
              </a:ext>
            </a:extLst>
          </p:cNvPr>
          <p:cNvSpPr txBox="1"/>
          <p:nvPr/>
        </p:nvSpPr>
        <p:spPr>
          <a:xfrm>
            <a:off x="646111" y="1638300"/>
            <a:ext cx="10447459" cy="4801314"/>
          </a:xfrm>
          <a:prstGeom prst="rect">
            <a:avLst/>
          </a:prstGeom>
          <a:solidFill>
            <a:schemeClr val="bg1"/>
          </a:solid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An ISBN is a number that identifies your book to merchants.  </a:t>
            </a:r>
          </a:p>
          <a:p>
            <a:endParaRPr lang="en-US"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 company that manufactures Yellow Widgets wholesales them to many different retail outlets – each retail outlet puts their own price sticker on the widget.</a:t>
            </a:r>
          </a:p>
          <a:p>
            <a:endParaRPr lang="en-US"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An ISBN is a number that simply identifies your book like a price tag.  </a:t>
            </a:r>
            <a:endParaRPr lang="en-US" b="1" dirty="0"/>
          </a:p>
          <a:p>
            <a:r>
              <a:rPr lang="en-US" b="1" dirty="0"/>
              <a:t> </a:t>
            </a:r>
          </a:p>
        </p:txBody>
      </p:sp>
    </p:spTree>
    <p:extLst>
      <p:ext uri="{BB962C8B-B14F-4D97-AF65-F5344CB8AC3E}">
        <p14:creationId xmlns:p14="http://schemas.microsoft.com/office/powerpoint/2010/main" val="3738168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31D80-AD46-40D5-B145-D35727EC81C8}"/>
              </a:ext>
            </a:extLst>
          </p:cNvPr>
          <p:cNvSpPr txBox="1"/>
          <p:nvPr/>
        </p:nvSpPr>
        <p:spPr>
          <a:xfrm>
            <a:off x="685800" y="326235"/>
            <a:ext cx="8519160" cy="3230628"/>
          </a:xfrm>
          <a:prstGeom prst="rect">
            <a:avLst/>
          </a:prstGeom>
          <a:noFill/>
        </p:spPr>
        <p:txBody>
          <a:bodyPr wrap="square" rtlCol="0">
            <a:spAutoFit/>
          </a:bodyPr>
          <a:lstStyle/>
          <a:p>
            <a:pPr marL="0" marR="0">
              <a:lnSpc>
                <a:spcPct val="107000"/>
              </a:lnSpc>
              <a:spcBef>
                <a:spcPts val="0"/>
              </a:spcBef>
              <a:spcAft>
                <a:spcPts val="0"/>
              </a:spcAft>
            </a:pPr>
            <a:r>
              <a:rPr lang="en-US" sz="3200" b="1" dirty="0">
                <a:solidFill>
                  <a:srgbClr val="00FFFF"/>
                </a:solidFill>
                <a:effectLst/>
                <a:latin typeface="Times New Roman" panose="02020603050405020304" pitchFamily="18" charset="0"/>
                <a:ea typeface="Times New Roman" panose="02020603050405020304" pitchFamily="18" charset="0"/>
                <a:cs typeface="Times New Roman" panose="02020603050405020304" pitchFamily="18" charset="0"/>
              </a:rPr>
              <a:t>How publishing your work interacts with your copyright</a:t>
            </a:r>
            <a:r>
              <a:rPr lang="en-US" sz="3200" dirty="0">
                <a:solidFill>
                  <a:srgbClr val="00FF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3200" dirty="0">
              <a:effectLst/>
              <a:latin typeface="Candara" panose="020E0502030303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dirty="0">
                <a:effectLst/>
                <a:latin typeface="Candara" panose="020E0502030303020204" pitchFamily="34" charset="0"/>
                <a:ea typeface="Times New Roman" panose="02020603050405020304" pitchFamily="18" charset="0"/>
                <a:cs typeface="Times New Roman" panose="02020603050405020304" pitchFamily="18" charset="0"/>
              </a:rPr>
              <a:t>“When I submit my work to a publisher do I get to keep my copyright?” </a:t>
            </a:r>
          </a:p>
          <a:p>
            <a:pPr marL="0" marR="0">
              <a:lnSpc>
                <a:spcPct val="107000"/>
              </a:lnSpc>
              <a:spcBef>
                <a:spcPts val="0"/>
              </a:spcBef>
              <a:spcAft>
                <a:spcPts val="0"/>
              </a:spcAft>
            </a:pPr>
            <a:endParaRPr lang="en-US" sz="3200" dirty="0">
              <a:latin typeface="Candara" panose="020E0502030303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DC0628B-DABE-A663-CC4D-B4D5E77C90E9}"/>
              </a:ext>
            </a:extLst>
          </p:cNvPr>
          <p:cNvSpPr txBox="1"/>
          <p:nvPr/>
        </p:nvSpPr>
        <p:spPr>
          <a:xfrm>
            <a:off x="531222" y="3435531"/>
            <a:ext cx="10903132" cy="3135474"/>
          </a:xfrm>
          <a:prstGeom prst="rect">
            <a:avLst/>
          </a:prstGeom>
          <a:noFill/>
        </p:spPr>
        <p:txBody>
          <a:bodyPr wrap="square" rtlCol="0">
            <a:spAutoFit/>
          </a:bodyPr>
          <a:lstStyle/>
          <a:p>
            <a:pPr marL="0" marR="0">
              <a:lnSpc>
                <a:spcPct val="107000"/>
              </a:lnSpc>
              <a:spcBef>
                <a:spcPts val="0"/>
              </a:spcBef>
              <a:spcAft>
                <a:spcPts val="0"/>
              </a:spcAft>
            </a:pP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That it is the big question on most new authors’ minds. No publisher can ever take your copyright away without you signing a contract specifying tha</a:t>
            </a:r>
            <a:r>
              <a:rPr lang="en-US" sz="2800" dirty="0">
                <a:latin typeface="Candara" panose="020E0502030303020204" pitchFamily="34" charset="0"/>
                <a:ea typeface="Times New Roman" panose="02020603050405020304" pitchFamily="18" charset="0"/>
                <a:cs typeface="Times New Roman" panose="02020603050405020304" pitchFamily="18" charset="0"/>
              </a:rPr>
              <a:t>t they are now the “owners” of your copyright. </a:t>
            </a:r>
            <a:endParaRPr lang="en-US" sz="2800" dirty="0">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800"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Once you sign that contract, if in the future you want to take back your rights to a book, then you may have to pay for them to be returned.</a:t>
            </a:r>
            <a:endParaRPr lang="en-US" sz="2800" dirty="0">
              <a:latin typeface="Candara" panose="020E0502030303020204" pitchFamily="34" charset="0"/>
            </a:endParaRPr>
          </a:p>
          <a:p>
            <a:endParaRPr lang="en-US" dirty="0"/>
          </a:p>
        </p:txBody>
      </p:sp>
    </p:spTree>
    <p:extLst>
      <p:ext uri="{BB962C8B-B14F-4D97-AF65-F5344CB8AC3E}">
        <p14:creationId xmlns:p14="http://schemas.microsoft.com/office/powerpoint/2010/main" val="242307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kinds of Books really should be copyrighted with the LOC?</a:t>
            </a:r>
          </a:p>
        </p:txBody>
      </p:sp>
      <p:sp>
        <p:nvSpPr>
          <p:cNvPr id="3" name="Content Placeholder 2"/>
          <p:cNvSpPr>
            <a:spLocks noGrp="1"/>
          </p:cNvSpPr>
          <p:nvPr>
            <p:ph idx="1"/>
          </p:nvPr>
        </p:nvSpPr>
        <p:spPr>
          <a:xfrm>
            <a:off x="1143000" y="2264229"/>
            <a:ext cx="10526485" cy="4495800"/>
          </a:xfrm>
        </p:spPr>
        <p:txBody>
          <a:bodyPr>
            <a:normAutofit/>
          </a:bodyPr>
          <a:lstStyle/>
          <a:p>
            <a:r>
              <a:rPr lang="en-US" sz="2800" dirty="0"/>
              <a:t>Proprietary Research</a:t>
            </a:r>
          </a:p>
          <a:p>
            <a:r>
              <a:rPr lang="en-US" sz="2800" dirty="0"/>
              <a:t>Instructional Manuals</a:t>
            </a:r>
          </a:p>
          <a:p>
            <a:r>
              <a:rPr lang="en-US" sz="2800" dirty="0"/>
              <a:t>Very popular characters/novels by well known authors</a:t>
            </a:r>
          </a:p>
          <a:p>
            <a:r>
              <a:rPr lang="en-US" sz="2800" dirty="0"/>
              <a:t>Anything containing new/unique information</a:t>
            </a:r>
          </a:p>
          <a:p>
            <a:r>
              <a:rPr lang="en-US" sz="2800" dirty="0"/>
              <a:t>Historical texts with photographs</a:t>
            </a:r>
          </a:p>
          <a:p>
            <a:pPr marL="0" indent="0">
              <a:buNone/>
            </a:pPr>
            <a:r>
              <a:rPr lang="en-US" sz="2800" dirty="0">
                <a:solidFill>
                  <a:srgbClr val="FFFF00"/>
                </a:solidFill>
              </a:rPr>
              <a:t>Any book that YOU want to have on file in the National Library of Congress!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99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524486"/>
            <a:ext cx="11020806" cy="5469597"/>
          </a:xfrm>
        </p:spPr>
        <p:txBody>
          <a:bodyPr>
            <a:normAutofit fontScale="85000" lnSpcReduction="20000"/>
          </a:bodyPr>
          <a:lstStyle/>
          <a:p>
            <a:r>
              <a:rPr lang="en-US" sz="4000" b="1" dirty="0">
                <a:solidFill>
                  <a:srgbClr val="00FFFF"/>
                </a:solidFill>
              </a:rPr>
              <a:t>      Why is copyrighting with the Library of Congress good?</a:t>
            </a:r>
          </a:p>
          <a:p>
            <a:endParaRPr lang="en-US" sz="4000" b="1" dirty="0"/>
          </a:p>
          <a:p>
            <a:pPr marL="742950" indent="-742950">
              <a:buFont typeface="+mj-lt"/>
              <a:buAutoNum type="arabicPeriod"/>
            </a:pPr>
            <a:r>
              <a:rPr lang="en-US" sz="4000" dirty="0"/>
              <a:t>If there is a dispute as to who wrote/created something, this is the most legally respected method of proving it. </a:t>
            </a:r>
          </a:p>
          <a:p>
            <a:pPr marL="742950" indent="-742950">
              <a:buFont typeface="+mj-lt"/>
              <a:buAutoNum type="arabicPeriod"/>
            </a:pPr>
            <a:r>
              <a:rPr lang="en-US" sz="4000" dirty="0"/>
              <a:t>It legally prevents others from appropriating the work without permission.</a:t>
            </a:r>
          </a:p>
          <a:p>
            <a:pPr marL="742950" indent="-742950">
              <a:buFont typeface="+mj-lt"/>
              <a:buAutoNum type="arabicPeriod"/>
            </a:pPr>
            <a:r>
              <a:rPr lang="en-US" sz="4000" dirty="0"/>
              <a:t>You can begin the process before the book is completed to block others from stealing your ideas.</a:t>
            </a:r>
          </a:p>
          <a:p>
            <a:endParaRPr lang="en-US" dirty="0"/>
          </a:p>
        </p:txBody>
      </p:sp>
    </p:spTree>
    <p:extLst>
      <p:ext uri="{BB962C8B-B14F-4D97-AF65-F5344CB8AC3E}">
        <p14:creationId xmlns:p14="http://schemas.microsoft.com/office/powerpoint/2010/main" val="1507033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5632"/>
            <a:ext cx="7949249" cy="1400530"/>
          </a:xfrm>
        </p:spPr>
        <p:txBody>
          <a:bodyPr/>
          <a:lstStyle/>
          <a:p>
            <a:r>
              <a:rPr lang="en-US" sz="3600" dirty="0">
                <a:solidFill>
                  <a:schemeClr val="tx1"/>
                </a:solidFill>
              </a:rPr>
              <a:t>At What Point Should You legally Copyright?</a:t>
            </a:r>
          </a:p>
        </p:txBody>
      </p:sp>
      <p:sp>
        <p:nvSpPr>
          <p:cNvPr id="3" name="Content Placeholder 2"/>
          <p:cNvSpPr>
            <a:spLocks noGrp="1"/>
          </p:cNvSpPr>
          <p:nvPr>
            <p:ph idx="1"/>
          </p:nvPr>
        </p:nvSpPr>
        <p:spPr>
          <a:xfrm>
            <a:off x="432816" y="1779170"/>
            <a:ext cx="11113073" cy="4713198"/>
          </a:xfrm>
        </p:spPr>
        <p:txBody>
          <a:bodyPr>
            <a:normAutofit fontScale="92500"/>
          </a:bodyPr>
          <a:lstStyle/>
          <a:p>
            <a:r>
              <a:rPr lang="en-US" sz="3600" dirty="0">
                <a:solidFill>
                  <a:srgbClr val="66FF66"/>
                </a:solidFill>
              </a:rPr>
              <a:t>You can request an LOC copyright up to a month before it is published or anytime after it is published.</a:t>
            </a:r>
          </a:p>
          <a:p>
            <a:endParaRPr lang="en-US" sz="1000" dirty="0">
              <a:solidFill>
                <a:srgbClr val="66FF66"/>
              </a:solidFill>
            </a:endParaRPr>
          </a:p>
          <a:p>
            <a:pPr lvl="1"/>
            <a:r>
              <a:rPr lang="en-US" sz="3600" dirty="0">
                <a:solidFill>
                  <a:srgbClr val="66FF66"/>
                </a:solidFill>
              </a:rPr>
              <a:t>You have one month to mail a finished printed copy or email a .pdf of the work to the Library of Congress</a:t>
            </a:r>
          </a:p>
          <a:p>
            <a:pPr lvl="1"/>
            <a:endParaRPr lang="en-US" sz="1000" dirty="0">
              <a:solidFill>
                <a:srgbClr val="66FF66"/>
              </a:solidFill>
            </a:endParaRPr>
          </a:p>
          <a:p>
            <a:pPr lvl="1"/>
            <a:r>
              <a:rPr lang="en-US" sz="3600" dirty="0">
                <a:solidFill>
                  <a:srgbClr val="66FF66"/>
                </a:solidFill>
              </a:rPr>
              <a:t>You can email the .pdf without the cover – just the work itself</a:t>
            </a:r>
          </a:p>
        </p:txBody>
      </p:sp>
    </p:spTree>
    <p:extLst>
      <p:ext uri="{BB962C8B-B14F-4D97-AF65-F5344CB8AC3E}">
        <p14:creationId xmlns:p14="http://schemas.microsoft.com/office/powerpoint/2010/main" val="257129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14375" y="605023"/>
            <a:ext cx="10696575" cy="5632311"/>
          </a:xfrm>
          <a:prstGeom prst="rect">
            <a:avLst/>
          </a:prstGeom>
        </p:spPr>
        <p:txBody>
          <a:bodyPr wrap="square">
            <a:spAutoFit/>
          </a:bodyPr>
          <a:lstStyle/>
          <a:p>
            <a:pPr fontAlgn="ctr"/>
            <a:r>
              <a:rPr lang="en-US" sz="4000" b="1" dirty="0">
                <a:solidFill>
                  <a:srgbClr val="FFFF00"/>
                </a:solidFill>
                <a:latin typeface="Roboto"/>
              </a:rPr>
              <a:t>Is the name/title of a book protected by copyright?</a:t>
            </a:r>
          </a:p>
          <a:p>
            <a:pPr fontAlgn="ctr"/>
            <a:endParaRPr lang="en-US" sz="4000" b="1" dirty="0">
              <a:solidFill>
                <a:schemeClr val="accent3">
                  <a:lumMod val="20000"/>
                  <a:lumOff val="80000"/>
                </a:schemeClr>
              </a:solidFill>
              <a:latin typeface="Roboto"/>
            </a:endParaRPr>
          </a:p>
          <a:p>
            <a:r>
              <a:rPr lang="en-US" sz="4000" dirty="0">
                <a:solidFill>
                  <a:schemeClr val="accent3">
                    <a:lumMod val="20000"/>
                    <a:lumOff val="80000"/>
                  </a:schemeClr>
                </a:solidFill>
                <a:latin typeface="Roboto"/>
              </a:rPr>
              <a:t>No. </a:t>
            </a:r>
            <a:r>
              <a:rPr lang="en-US" sz="4000" b="1" dirty="0">
                <a:solidFill>
                  <a:schemeClr val="accent3">
                    <a:lumMod val="20000"/>
                    <a:lumOff val="80000"/>
                  </a:schemeClr>
                </a:solidFill>
                <a:latin typeface="Roboto"/>
              </a:rPr>
              <a:t>Names/Titles</a:t>
            </a:r>
            <a:r>
              <a:rPr lang="en-US" sz="4000" dirty="0">
                <a:solidFill>
                  <a:schemeClr val="accent3">
                    <a:lumMod val="20000"/>
                    <a:lumOff val="80000"/>
                  </a:schemeClr>
                </a:solidFill>
                <a:latin typeface="Roboto"/>
              </a:rPr>
              <a:t> are not </a:t>
            </a:r>
            <a:r>
              <a:rPr lang="en-US" sz="4000" b="1" dirty="0">
                <a:solidFill>
                  <a:schemeClr val="accent3">
                    <a:lumMod val="20000"/>
                    <a:lumOff val="80000"/>
                  </a:schemeClr>
                </a:solidFill>
                <a:latin typeface="Roboto"/>
              </a:rPr>
              <a:t>protected</a:t>
            </a:r>
            <a:r>
              <a:rPr lang="en-US" sz="4000" dirty="0">
                <a:solidFill>
                  <a:schemeClr val="accent3">
                    <a:lumMod val="20000"/>
                    <a:lumOff val="80000"/>
                  </a:schemeClr>
                </a:solidFill>
                <a:latin typeface="Roboto"/>
              </a:rPr>
              <a:t> </a:t>
            </a:r>
            <a:r>
              <a:rPr lang="en-US" sz="4000" b="1" dirty="0">
                <a:solidFill>
                  <a:schemeClr val="accent3">
                    <a:lumMod val="20000"/>
                    <a:lumOff val="80000"/>
                  </a:schemeClr>
                </a:solidFill>
                <a:latin typeface="Roboto"/>
              </a:rPr>
              <a:t>by</a:t>
            </a:r>
            <a:r>
              <a:rPr lang="en-US" sz="4000" dirty="0">
                <a:solidFill>
                  <a:schemeClr val="accent3">
                    <a:lumMod val="20000"/>
                    <a:lumOff val="80000"/>
                  </a:schemeClr>
                </a:solidFill>
                <a:latin typeface="Roboto"/>
              </a:rPr>
              <a:t> </a:t>
            </a:r>
          </a:p>
          <a:p>
            <a:r>
              <a:rPr lang="en-US" sz="4000" b="1" dirty="0">
                <a:solidFill>
                  <a:schemeClr val="accent3">
                    <a:lumMod val="20000"/>
                    <a:lumOff val="80000"/>
                  </a:schemeClr>
                </a:solidFill>
                <a:latin typeface="Roboto"/>
              </a:rPr>
              <a:t>copyright</a:t>
            </a:r>
            <a:r>
              <a:rPr lang="en-US" sz="4000" dirty="0">
                <a:solidFill>
                  <a:schemeClr val="accent3">
                    <a:lumMod val="20000"/>
                    <a:lumOff val="80000"/>
                  </a:schemeClr>
                </a:solidFill>
                <a:latin typeface="Roboto"/>
              </a:rPr>
              <a:t> law. </a:t>
            </a:r>
          </a:p>
          <a:p>
            <a:endParaRPr lang="en-US" sz="4000" dirty="0">
              <a:solidFill>
                <a:schemeClr val="accent3">
                  <a:lumMod val="20000"/>
                  <a:lumOff val="80000"/>
                </a:schemeClr>
              </a:solidFill>
              <a:latin typeface="Roboto"/>
            </a:endParaRPr>
          </a:p>
          <a:p>
            <a:r>
              <a:rPr lang="en-US" sz="4000" dirty="0">
                <a:solidFill>
                  <a:schemeClr val="accent3">
                    <a:lumMod val="20000"/>
                    <a:lumOff val="80000"/>
                  </a:schemeClr>
                </a:solidFill>
                <a:latin typeface="Roboto"/>
              </a:rPr>
              <a:t>Some </a:t>
            </a:r>
            <a:r>
              <a:rPr lang="en-US" sz="4000" b="1" dirty="0">
                <a:solidFill>
                  <a:schemeClr val="accent3">
                    <a:lumMod val="20000"/>
                    <a:lumOff val="80000"/>
                  </a:schemeClr>
                </a:solidFill>
                <a:latin typeface="Roboto"/>
              </a:rPr>
              <a:t>names</a:t>
            </a:r>
            <a:r>
              <a:rPr lang="en-US" sz="4000" dirty="0">
                <a:solidFill>
                  <a:schemeClr val="accent3">
                    <a:lumMod val="20000"/>
                    <a:lumOff val="80000"/>
                  </a:schemeClr>
                </a:solidFill>
                <a:latin typeface="Roboto"/>
              </a:rPr>
              <a:t> may be </a:t>
            </a:r>
            <a:r>
              <a:rPr lang="en-US" sz="4000" b="1" dirty="0">
                <a:solidFill>
                  <a:schemeClr val="accent3">
                    <a:lumMod val="20000"/>
                    <a:lumOff val="80000"/>
                  </a:schemeClr>
                </a:solidFill>
                <a:latin typeface="Roboto"/>
              </a:rPr>
              <a:t>protected</a:t>
            </a:r>
            <a:r>
              <a:rPr lang="en-US" sz="4000" dirty="0">
                <a:solidFill>
                  <a:schemeClr val="accent3">
                    <a:lumMod val="20000"/>
                    <a:lumOff val="80000"/>
                  </a:schemeClr>
                </a:solidFill>
                <a:latin typeface="Roboto"/>
              </a:rPr>
              <a:t> under trademark law. Contact the U.S. Patent &amp; Trademark Office.</a:t>
            </a:r>
            <a:endParaRPr lang="en-US" sz="4000" b="0" i="0" dirty="0">
              <a:solidFill>
                <a:schemeClr val="accent3">
                  <a:lumMod val="20000"/>
                  <a:lumOff val="80000"/>
                </a:schemeClr>
              </a:solidFill>
              <a:effectLst/>
              <a:latin typeface="Roboto"/>
            </a:endParaRPr>
          </a:p>
        </p:txBody>
      </p:sp>
    </p:spTree>
    <p:extLst>
      <p:ext uri="{BB962C8B-B14F-4D97-AF65-F5344CB8AC3E}">
        <p14:creationId xmlns:p14="http://schemas.microsoft.com/office/powerpoint/2010/main" val="382610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24110"/>
            <a:ext cx="11009313" cy="1280890"/>
          </a:xfrm>
        </p:spPr>
        <p:txBody>
          <a:bodyPr/>
          <a:lstStyle/>
          <a:p>
            <a:r>
              <a:rPr lang="en-US" dirty="0">
                <a:solidFill>
                  <a:srgbClr val="FFFF00"/>
                </a:solidFill>
              </a:rPr>
              <a:t>Why send a book in .pdf form without the cover to the Library of Congress?</a:t>
            </a:r>
          </a:p>
        </p:txBody>
      </p:sp>
      <p:sp>
        <p:nvSpPr>
          <p:cNvPr id="3" name="Content Placeholder 2"/>
          <p:cNvSpPr>
            <a:spLocks noGrp="1"/>
          </p:cNvSpPr>
          <p:nvPr>
            <p:ph idx="1"/>
          </p:nvPr>
        </p:nvSpPr>
        <p:spPr>
          <a:xfrm>
            <a:off x="495300" y="2329143"/>
            <a:ext cx="10622056" cy="4195481"/>
          </a:xfrm>
        </p:spPr>
        <p:txBody>
          <a:bodyPr>
            <a:normAutofit/>
          </a:bodyPr>
          <a:lstStyle/>
          <a:p>
            <a:r>
              <a:rPr lang="en-US" sz="3600" b="1" dirty="0">
                <a:solidFill>
                  <a:schemeClr val="accent4">
                    <a:lumMod val="20000"/>
                    <a:lumOff val="80000"/>
                  </a:schemeClr>
                </a:solidFill>
              </a:rPr>
              <a:t>This means that you don’t have to acknowledge or include reviews/comments/artwork of anyone who adds to the cover in the copyright. </a:t>
            </a:r>
          </a:p>
          <a:p>
            <a:endParaRPr lang="en-US" sz="3600" b="1" dirty="0">
              <a:solidFill>
                <a:schemeClr val="accent4">
                  <a:lumMod val="20000"/>
                  <a:lumOff val="80000"/>
                </a:schemeClr>
              </a:solidFill>
            </a:endParaRPr>
          </a:p>
          <a:p>
            <a:r>
              <a:rPr lang="en-US" sz="3600" b="1" dirty="0">
                <a:solidFill>
                  <a:srgbClr val="66FF66"/>
                </a:solidFill>
              </a:rPr>
              <a:t>The Manuscript is what is important.</a:t>
            </a:r>
          </a:p>
          <a:p>
            <a:pPr marL="0" indent="0">
              <a:buNone/>
            </a:pPr>
            <a:endParaRPr lang="en-US" sz="4800" dirty="0"/>
          </a:p>
        </p:txBody>
      </p:sp>
    </p:spTree>
    <p:extLst>
      <p:ext uri="{BB962C8B-B14F-4D97-AF65-F5344CB8AC3E}">
        <p14:creationId xmlns:p14="http://schemas.microsoft.com/office/powerpoint/2010/main" val="532712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472984"/>
            <a:ext cx="8327571" cy="3257969"/>
          </a:xfrm>
        </p:spPr>
        <p:txBody>
          <a:bodyPr>
            <a:normAutofit fontScale="90000"/>
          </a:bodyPr>
          <a:lstStyle/>
          <a:p>
            <a:r>
              <a:rPr lang="en-US" dirty="0"/>
              <a:t>“I have written a series of books which I have never had copyrighted…can I pay one price and copyright them all at once?”</a:t>
            </a:r>
            <a:br>
              <a:rPr lang="en-US" dirty="0"/>
            </a:br>
            <a:endParaRPr lang="en-US" dirty="0"/>
          </a:p>
        </p:txBody>
      </p:sp>
      <p:sp>
        <p:nvSpPr>
          <p:cNvPr id="3" name="Content Placeholder 2"/>
          <p:cNvSpPr>
            <a:spLocks noGrp="1"/>
          </p:cNvSpPr>
          <p:nvPr>
            <p:ph idx="1"/>
          </p:nvPr>
        </p:nvSpPr>
        <p:spPr>
          <a:xfrm>
            <a:off x="2762904" y="3550594"/>
            <a:ext cx="8756904" cy="2616708"/>
          </a:xfrm>
        </p:spPr>
        <p:txBody>
          <a:bodyPr>
            <a:noAutofit/>
          </a:bodyPr>
          <a:lstStyle/>
          <a:p>
            <a:r>
              <a:rPr lang="en-US" sz="3600" dirty="0">
                <a:solidFill>
                  <a:srgbClr val="00FFFF"/>
                </a:solidFill>
              </a:rPr>
              <a:t>NO.  You used to be able to do this, but the rules have changed.  Now each book must be done and paid for separately.</a:t>
            </a:r>
          </a:p>
        </p:txBody>
      </p:sp>
    </p:spTree>
    <p:extLst>
      <p:ext uri="{BB962C8B-B14F-4D97-AF65-F5344CB8AC3E}">
        <p14:creationId xmlns:p14="http://schemas.microsoft.com/office/powerpoint/2010/main" val="3339809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3703" y="503496"/>
            <a:ext cx="9214103" cy="1280890"/>
          </a:xfrm>
        </p:spPr>
        <p:txBody>
          <a:bodyPr>
            <a:normAutofit fontScale="90000"/>
          </a:bodyPr>
          <a:lstStyle/>
          <a:p>
            <a:r>
              <a:rPr lang="en-US" dirty="0"/>
              <a:t>If I send in a registration is the copyright automatically approved?</a:t>
            </a:r>
          </a:p>
        </p:txBody>
      </p:sp>
      <p:sp>
        <p:nvSpPr>
          <p:cNvPr id="3" name="Content Placeholder 2"/>
          <p:cNvSpPr>
            <a:spLocks noGrp="1"/>
          </p:cNvSpPr>
          <p:nvPr>
            <p:ph idx="1"/>
          </p:nvPr>
        </p:nvSpPr>
        <p:spPr>
          <a:xfrm>
            <a:off x="2875190" y="2532705"/>
            <a:ext cx="8990704" cy="4195481"/>
          </a:xfrm>
        </p:spPr>
        <p:txBody>
          <a:bodyPr>
            <a:normAutofit/>
          </a:bodyPr>
          <a:lstStyle/>
          <a:p>
            <a:r>
              <a:rPr lang="en-US" sz="3200" dirty="0">
                <a:solidFill>
                  <a:srgbClr val="00FFFF"/>
                </a:solidFill>
              </a:rPr>
              <a:t>NO.  The Library of Congress staff will scan key elements of the book to see if it infringes on another person’s work.  </a:t>
            </a:r>
          </a:p>
          <a:p>
            <a:r>
              <a:rPr lang="en-US" sz="3200" dirty="0">
                <a:solidFill>
                  <a:srgbClr val="00FFFF"/>
                </a:solidFill>
              </a:rPr>
              <a:t>They will also check to see if someone in the book is quoted without being acknowledged as a contributor.</a:t>
            </a:r>
          </a:p>
        </p:txBody>
      </p:sp>
    </p:spTree>
    <p:extLst>
      <p:ext uri="{BB962C8B-B14F-4D97-AF65-F5344CB8AC3E}">
        <p14:creationId xmlns:p14="http://schemas.microsoft.com/office/powerpoint/2010/main" val="318821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1692492"/>
            <a:ext cx="10218420" cy="4270158"/>
          </a:xfrm>
        </p:spPr>
        <p:txBody>
          <a:bodyPr>
            <a:normAutofit/>
          </a:bodyPr>
          <a:lstStyle/>
          <a:p>
            <a:r>
              <a:rPr lang="en-US" dirty="0"/>
              <a:t>In the US and throughout most of the world, the default length of copyright is the life of the author plus 70 years. </a:t>
            </a:r>
            <a:br>
              <a:rPr lang="en-US" dirty="0"/>
            </a:br>
            <a:br>
              <a:rPr lang="en-US" dirty="0">
                <a:solidFill>
                  <a:srgbClr val="00FFFF"/>
                </a:solidFill>
              </a:rPr>
            </a:br>
            <a:r>
              <a:rPr lang="en-US" dirty="0">
                <a:solidFill>
                  <a:srgbClr val="00FFFF"/>
                </a:solidFill>
              </a:rPr>
              <a:t>Be sure to name an heir to your copyrights in your will. </a:t>
            </a:r>
          </a:p>
        </p:txBody>
      </p:sp>
      <p:sp>
        <p:nvSpPr>
          <p:cNvPr id="3" name="TextBox 2"/>
          <p:cNvSpPr txBox="1"/>
          <p:nvPr/>
        </p:nvSpPr>
        <p:spPr>
          <a:xfrm>
            <a:off x="296309" y="405928"/>
            <a:ext cx="9683496" cy="646331"/>
          </a:xfrm>
          <a:prstGeom prst="rect">
            <a:avLst/>
          </a:prstGeom>
          <a:noFill/>
        </p:spPr>
        <p:txBody>
          <a:bodyPr wrap="square" rtlCol="0">
            <a:spAutoFit/>
          </a:bodyPr>
          <a:lstStyle/>
          <a:p>
            <a:r>
              <a:rPr lang="en-US" sz="3600" dirty="0">
                <a:solidFill>
                  <a:srgbClr val="FFFF00"/>
                </a:solidFill>
              </a:rPr>
              <a:t>How long will my copyright be good for?</a:t>
            </a:r>
          </a:p>
        </p:txBody>
      </p:sp>
    </p:spTree>
    <p:extLst>
      <p:ext uri="{BB962C8B-B14F-4D97-AF65-F5344CB8AC3E}">
        <p14:creationId xmlns:p14="http://schemas.microsoft.com/office/powerpoint/2010/main" val="1774598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863649" cy="1400530"/>
          </a:xfrm>
        </p:spPr>
        <p:txBody>
          <a:bodyPr/>
          <a:lstStyle/>
          <a:p>
            <a:r>
              <a:rPr lang="en-US" dirty="0">
                <a:solidFill>
                  <a:srgbClr val="FFFF00"/>
                </a:solidFill>
              </a:rPr>
              <a:t>Should I re-copyright a book that I have updated?</a:t>
            </a:r>
          </a:p>
        </p:txBody>
      </p:sp>
      <p:sp>
        <p:nvSpPr>
          <p:cNvPr id="3" name="Content Placeholder 2"/>
          <p:cNvSpPr>
            <a:spLocks noGrp="1"/>
          </p:cNvSpPr>
          <p:nvPr>
            <p:ph idx="1"/>
          </p:nvPr>
        </p:nvSpPr>
        <p:spPr>
          <a:xfrm>
            <a:off x="342900" y="2172407"/>
            <a:ext cx="10861299" cy="1055598"/>
          </a:xfrm>
        </p:spPr>
        <p:txBody>
          <a:bodyPr>
            <a:noAutofit/>
          </a:bodyPr>
          <a:lstStyle/>
          <a:p>
            <a:r>
              <a:rPr lang="en-US" sz="3600" dirty="0">
                <a:solidFill>
                  <a:schemeClr val="accent4">
                    <a:lumMod val="20000"/>
                    <a:lumOff val="80000"/>
                  </a:schemeClr>
                </a:solidFill>
              </a:rPr>
              <a:t>Not unless there are </a:t>
            </a:r>
            <a:r>
              <a:rPr lang="en-US" sz="3600" b="1" dirty="0">
                <a:solidFill>
                  <a:schemeClr val="accent4">
                    <a:lumMod val="20000"/>
                    <a:lumOff val="80000"/>
                  </a:schemeClr>
                </a:solidFill>
              </a:rPr>
              <a:t>major</a:t>
            </a:r>
            <a:r>
              <a:rPr lang="en-US" sz="3600" dirty="0">
                <a:solidFill>
                  <a:schemeClr val="accent4">
                    <a:lumMod val="20000"/>
                    <a:lumOff val="80000"/>
                  </a:schemeClr>
                </a:solidFill>
              </a:rPr>
              <a:t> changes.</a:t>
            </a:r>
          </a:p>
          <a:p>
            <a:endParaRPr lang="en-US" sz="3600" dirty="0">
              <a:solidFill>
                <a:schemeClr val="accent4">
                  <a:lumMod val="20000"/>
                  <a:lumOff val="80000"/>
                </a:schemeClr>
              </a:solidFill>
            </a:endParaRPr>
          </a:p>
          <a:p>
            <a:r>
              <a:rPr lang="en-US" sz="3600" dirty="0">
                <a:solidFill>
                  <a:schemeClr val="accent4">
                    <a:lumMod val="20000"/>
                    <a:lumOff val="80000"/>
                  </a:schemeClr>
                </a:solidFill>
              </a:rPr>
              <a:t>You can send in a manuscript then do some final edits and proofreading without having to copyright it all over again. </a:t>
            </a:r>
          </a:p>
        </p:txBody>
      </p:sp>
    </p:spTree>
    <p:extLst>
      <p:ext uri="{BB962C8B-B14F-4D97-AF65-F5344CB8AC3E}">
        <p14:creationId xmlns:p14="http://schemas.microsoft.com/office/powerpoint/2010/main" val="428752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42B8-9A44-4615-8A62-7BD20B862416}"/>
              </a:ext>
            </a:extLst>
          </p:cNvPr>
          <p:cNvSpPr>
            <a:spLocks noGrp="1"/>
          </p:cNvSpPr>
          <p:nvPr>
            <p:ph type="title"/>
          </p:nvPr>
        </p:nvSpPr>
        <p:spPr>
          <a:xfrm>
            <a:off x="646111" y="452718"/>
            <a:ext cx="10507844" cy="5770800"/>
          </a:xfrm>
          <a:solidFill>
            <a:schemeClr val="bg1"/>
          </a:solidFill>
        </p:spPr>
        <p:txBody>
          <a:bodyPr/>
          <a:lstStyle/>
          <a:p>
            <a:r>
              <a:rPr lang="en-US" sz="3600" dirty="0">
                <a:solidFill>
                  <a:srgbClr val="66FF66"/>
                </a:solidFill>
                <a:latin typeface="Times New Roman" panose="02020603050405020304" pitchFamily="18" charset="0"/>
                <a:cs typeface="Times New Roman" panose="02020603050405020304" pitchFamily="18" charset="0"/>
              </a:rPr>
              <a:t>When do you need more </a:t>
            </a:r>
            <a:br>
              <a:rPr lang="en-US" sz="3600" dirty="0">
                <a:solidFill>
                  <a:srgbClr val="66FF66"/>
                </a:solidFill>
                <a:latin typeface="Times New Roman" panose="02020603050405020304" pitchFamily="18" charset="0"/>
                <a:cs typeface="Times New Roman" panose="02020603050405020304" pitchFamily="18" charset="0"/>
              </a:rPr>
            </a:br>
            <a:r>
              <a:rPr lang="en-US" sz="3600" dirty="0">
                <a:solidFill>
                  <a:srgbClr val="66FF66"/>
                </a:solidFill>
                <a:latin typeface="Times New Roman" panose="02020603050405020304" pitchFamily="18" charset="0"/>
                <a:cs typeface="Times New Roman" panose="02020603050405020304" pitchFamily="18" charset="0"/>
              </a:rPr>
              <a:t>than one ISBN per book?</a:t>
            </a:r>
            <a:br>
              <a:rPr lang="en-US" dirty="0"/>
            </a:br>
            <a:br>
              <a:rPr lang="en-US" sz="2800" dirty="0">
                <a:solidFill>
                  <a:srgbClr val="FFFF00"/>
                </a:solidFill>
              </a:rPr>
            </a:br>
            <a: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t>Each ISBN is unique and only refers to ONE specific version of your book and ONE specific publisher of the book.  </a:t>
            </a:r>
            <a:b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br>
            <a:b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br>
            <a: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t>The hardback, paperback, audiobooks, and </a:t>
            </a:r>
            <a:r>
              <a:rPr lang="en-US" sz="2800" b="1" dirty="0" err="1">
                <a:solidFill>
                  <a:schemeClr val="tx1"/>
                </a:solidFill>
                <a:latin typeface="Candara" panose="020E0502030303020204" pitchFamily="34" charset="0"/>
                <a:ea typeface="Adelon" panose="00000500000000000000" pitchFamily="2" charset="0"/>
                <a:cs typeface="Times New Roman" panose="02020603050405020304" pitchFamily="18" charset="0"/>
              </a:rPr>
              <a:t>ebooks</a:t>
            </a:r>
            <a: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t>  of one manuscript would all require different ISBN’s</a:t>
            </a:r>
            <a:b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br>
            <a:b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br>
            <a:r>
              <a:rPr lang="en-US" sz="2800" b="1" dirty="0">
                <a:solidFill>
                  <a:schemeClr val="tx1"/>
                </a:solidFill>
                <a:latin typeface="Candara" panose="020E0502030303020204" pitchFamily="34" charset="0"/>
                <a:ea typeface="Adelon" panose="00000500000000000000" pitchFamily="2" charset="0"/>
                <a:cs typeface="Times New Roman" panose="02020603050405020304" pitchFamily="18" charset="0"/>
              </a:rPr>
              <a:t>If it was originally printed by a traditional publisher but you now want to self-publish, or switch to a different publisher you need a new ISBN. </a:t>
            </a:r>
            <a:br>
              <a:rPr lang="en-US" sz="2400" dirty="0">
                <a:latin typeface="Candara" panose="020E0502030303020204" pitchFamily="34" charset="0"/>
                <a:cs typeface="Times New Roman" panose="02020603050405020304" pitchFamily="18" charset="0"/>
              </a:rPr>
            </a:br>
            <a:br>
              <a:rPr lang="en-US" sz="2800" b="1" dirty="0">
                <a:latin typeface="Adelon" panose="00000500000000000000" pitchFamily="2" charset="0"/>
                <a:ea typeface="Adelon" panose="00000500000000000000" pitchFamily="2" charset="0"/>
              </a:rPr>
            </a:br>
            <a:endParaRPr lang="en-US" sz="2800" dirty="0">
              <a:latin typeface="Adelon" panose="00000500000000000000" pitchFamily="2" charset="0"/>
              <a:ea typeface="Adelon" panose="00000500000000000000" pitchFamily="2" charset="0"/>
            </a:endParaRPr>
          </a:p>
        </p:txBody>
      </p:sp>
    </p:spTree>
    <p:extLst>
      <p:ext uri="{BB962C8B-B14F-4D97-AF65-F5344CB8AC3E}">
        <p14:creationId xmlns:p14="http://schemas.microsoft.com/office/powerpoint/2010/main" val="2752753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9B93-79F9-4768-9906-59E3A3959144}"/>
              </a:ext>
            </a:extLst>
          </p:cNvPr>
          <p:cNvSpPr>
            <a:spLocks noGrp="1"/>
          </p:cNvSpPr>
          <p:nvPr>
            <p:ph type="title"/>
          </p:nvPr>
        </p:nvSpPr>
        <p:spPr>
          <a:xfrm>
            <a:off x="646111" y="452717"/>
            <a:ext cx="10401334" cy="5444229"/>
          </a:xfrm>
        </p:spPr>
        <p:txBody>
          <a:bodyPr/>
          <a:lstStyle/>
          <a:p>
            <a:r>
              <a:rPr lang="en-US" dirty="0"/>
              <a:t>Can I register a work that has </a:t>
            </a:r>
            <a:br>
              <a:rPr lang="en-US" dirty="0"/>
            </a:br>
            <a:r>
              <a:rPr lang="en-US" dirty="0"/>
              <a:t>been previously copyrighted?</a:t>
            </a:r>
            <a:br>
              <a:rPr lang="en-US" dirty="0"/>
            </a:br>
            <a:br>
              <a:rPr lang="en-US" dirty="0"/>
            </a:br>
            <a:r>
              <a:rPr lang="en-US" sz="3200" b="1" dirty="0">
                <a:solidFill>
                  <a:srgbClr val="FFFF00"/>
                </a:solidFill>
              </a:rPr>
              <a:t>If you are trying to copyright something you wrote while working for a company, or with someone else it may not be approved.  </a:t>
            </a:r>
            <a:br>
              <a:rPr lang="en-US" sz="3200" b="1" dirty="0">
                <a:solidFill>
                  <a:srgbClr val="FFFF00"/>
                </a:solidFill>
              </a:rPr>
            </a:br>
            <a:br>
              <a:rPr lang="en-US" sz="3200" b="1" dirty="0">
                <a:solidFill>
                  <a:srgbClr val="FFFF00"/>
                </a:solidFill>
              </a:rPr>
            </a:br>
            <a:r>
              <a:rPr lang="en-US" sz="3200" b="1" dirty="0">
                <a:solidFill>
                  <a:srgbClr val="FFFF00"/>
                </a:solidFill>
              </a:rPr>
              <a:t>This includes if you previously registered it to your own company.</a:t>
            </a:r>
            <a:br>
              <a:rPr lang="en-US" sz="3200" b="1" dirty="0">
                <a:solidFill>
                  <a:srgbClr val="FFFF00"/>
                </a:solidFill>
              </a:rPr>
            </a:br>
            <a:br>
              <a:rPr lang="en-US" sz="3200" dirty="0">
                <a:solidFill>
                  <a:srgbClr val="FFFF00"/>
                </a:solidFill>
              </a:rPr>
            </a:br>
            <a:br>
              <a:rPr lang="en-US" sz="3200" dirty="0">
                <a:solidFill>
                  <a:srgbClr val="FFFF00"/>
                </a:solidFill>
              </a:rPr>
            </a:br>
            <a:endParaRPr lang="en-US" sz="3200" dirty="0">
              <a:solidFill>
                <a:srgbClr val="FFFF00"/>
              </a:solidFill>
            </a:endParaRPr>
          </a:p>
        </p:txBody>
      </p:sp>
    </p:spTree>
    <p:extLst>
      <p:ext uri="{BB962C8B-B14F-4D97-AF65-F5344CB8AC3E}">
        <p14:creationId xmlns:p14="http://schemas.microsoft.com/office/powerpoint/2010/main" val="177108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69932" y="504496"/>
            <a:ext cx="9206956" cy="1200329"/>
          </a:xfrm>
          <a:prstGeom prst="rect">
            <a:avLst/>
          </a:prstGeom>
          <a:noFill/>
        </p:spPr>
        <p:txBody>
          <a:bodyPr wrap="square" rtlCol="0">
            <a:spAutoFit/>
          </a:bodyPr>
          <a:lstStyle/>
          <a:p>
            <a:r>
              <a:rPr lang="en-US" sz="7200" dirty="0"/>
              <a:t>eco.copyright.gov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91" y="2118464"/>
            <a:ext cx="3990817" cy="1382440"/>
          </a:xfrm>
          <a:prstGeom prst="rect">
            <a:avLst/>
          </a:prstGeom>
        </p:spPr>
      </p:pic>
      <p:sp>
        <p:nvSpPr>
          <p:cNvPr id="5" name="TextBox 4"/>
          <p:cNvSpPr txBox="1"/>
          <p:nvPr/>
        </p:nvSpPr>
        <p:spPr>
          <a:xfrm>
            <a:off x="2469932" y="4048316"/>
            <a:ext cx="7851227" cy="1938992"/>
          </a:xfrm>
          <a:prstGeom prst="rect">
            <a:avLst/>
          </a:prstGeom>
          <a:noFill/>
        </p:spPr>
        <p:txBody>
          <a:bodyPr wrap="square" rtlCol="0">
            <a:spAutoFit/>
          </a:bodyPr>
          <a:lstStyle/>
          <a:p>
            <a:pPr algn="ctr"/>
            <a:r>
              <a:rPr lang="en-US" sz="6000" b="1" dirty="0">
                <a:solidFill>
                  <a:srgbClr val="00FFFF"/>
                </a:solidFill>
              </a:rPr>
              <a:t>Library of Congress</a:t>
            </a:r>
          </a:p>
          <a:p>
            <a:pPr algn="ctr"/>
            <a:r>
              <a:rPr lang="en-US" sz="6000" b="1" dirty="0">
                <a:solidFill>
                  <a:srgbClr val="00FFFF"/>
                </a:solidFill>
              </a:rPr>
              <a:t>Copyright website</a:t>
            </a:r>
          </a:p>
        </p:txBody>
      </p:sp>
    </p:spTree>
    <p:extLst>
      <p:ext uri="{BB962C8B-B14F-4D97-AF65-F5344CB8AC3E}">
        <p14:creationId xmlns:p14="http://schemas.microsoft.com/office/powerpoint/2010/main" val="66979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68" y="178676"/>
            <a:ext cx="11873945" cy="65269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711" y="978680"/>
            <a:ext cx="8444861" cy="5862335"/>
          </a:xfrm>
          <a:prstGeom prst="rect">
            <a:avLst/>
          </a:prstGeom>
        </p:spPr>
      </p:pic>
      <p:sp>
        <p:nvSpPr>
          <p:cNvPr id="2" name="TextBox 1"/>
          <p:cNvSpPr txBox="1"/>
          <p:nvPr/>
        </p:nvSpPr>
        <p:spPr>
          <a:xfrm>
            <a:off x="6653048" y="3037490"/>
            <a:ext cx="3090042" cy="174471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219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0952" y="1288078"/>
            <a:ext cx="10352758" cy="4893647"/>
          </a:xfrm>
          <a:prstGeom prst="rect">
            <a:avLst/>
          </a:prstGeom>
        </p:spPr>
        <p:txBody>
          <a:bodyPr wrap="square">
            <a:spAutoFit/>
          </a:bodyPr>
          <a:lstStyle/>
          <a:p>
            <a:r>
              <a:rPr lang="en-US" sz="2400" dirty="0">
                <a:latin typeface="Arial" panose="020B0604020202020204" pitchFamily="34" charset="0"/>
              </a:rPr>
              <a:t>Password requirements:</a:t>
            </a:r>
          </a:p>
          <a:p>
            <a:br>
              <a:rPr lang="en-US" sz="2400" dirty="0">
                <a:latin typeface="Arial" panose="020B0604020202020204" pitchFamily="34" charset="0"/>
              </a:rPr>
            </a:br>
            <a:r>
              <a:rPr lang="en-US" sz="2400" dirty="0">
                <a:latin typeface="Arial" panose="020B0604020202020204" pitchFamily="34" charset="0"/>
              </a:rPr>
              <a:t>1. Minimum password length must be eight characters and consist of at least two alphabetic characters and two non-alphabetic characters (numbers or special characters but NOT an ampersand - &amp;).</a:t>
            </a:r>
          </a:p>
          <a:p>
            <a:br>
              <a:rPr lang="en-US" sz="2400" dirty="0">
                <a:latin typeface="Arial" panose="020B0604020202020204" pitchFamily="34" charset="0"/>
              </a:rPr>
            </a:br>
            <a:r>
              <a:rPr lang="en-US" sz="2400" dirty="0">
                <a:latin typeface="Arial" panose="020B0604020202020204" pitchFamily="34" charset="0"/>
              </a:rPr>
              <a:t>2. A password cannot contain three of the same character.</a:t>
            </a:r>
          </a:p>
          <a:p>
            <a:br>
              <a:rPr lang="en-US" sz="2400" dirty="0">
                <a:latin typeface="Arial" panose="020B0604020202020204" pitchFamily="34" charset="0"/>
              </a:rPr>
            </a:br>
            <a:r>
              <a:rPr lang="en-US" sz="2400" dirty="0">
                <a:latin typeface="Arial" panose="020B0604020202020204" pitchFamily="34" charset="0"/>
              </a:rPr>
              <a:t>3. A password must not be any of the 11 most recently used passwords for the account.</a:t>
            </a:r>
          </a:p>
          <a:p>
            <a:br>
              <a:rPr lang="en-US" sz="2400" dirty="0">
                <a:latin typeface="Arial" panose="020B0604020202020204" pitchFamily="34" charset="0"/>
              </a:rPr>
            </a:br>
            <a:r>
              <a:rPr lang="en-US" sz="2400" dirty="0">
                <a:latin typeface="Arial" panose="020B0604020202020204" pitchFamily="34" charset="0"/>
              </a:rPr>
              <a:t>4. An account owner can change his or her password at any time, but at a maximum of once per day.</a:t>
            </a:r>
          </a:p>
        </p:txBody>
      </p:sp>
      <p:pic>
        <p:nvPicPr>
          <p:cNvPr id="3" name="Picture 2"/>
          <p:cNvPicPr>
            <a:picLocks noChangeAspect="1"/>
          </p:cNvPicPr>
          <p:nvPr/>
        </p:nvPicPr>
        <p:blipFill>
          <a:blip r:embed="rId2"/>
          <a:stretch>
            <a:fillRect/>
          </a:stretch>
        </p:blipFill>
        <p:spPr>
          <a:xfrm>
            <a:off x="6660252" y="383008"/>
            <a:ext cx="3993226" cy="1383912"/>
          </a:xfrm>
          <a:prstGeom prst="rect">
            <a:avLst/>
          </a:prstGeom>
        </p:spPr>
      </p:pic>
    </p:spTree>
    <p:extLst>
      <p:ext uri="{BB962C8B-B14F-4D97-AF65-F5344CB8AC3E}">
        <p14:creationId xmlns:p14="http://schemas.microsoft.com/office/powerpoint/2010/main" val="1728332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6" y="120581"/>
            <a:ext cx="8953214" cy="6549596"/>
          </a:xfrm>
          <a:prstGeom prst="rect">
            <a:avLst/>
          </a:prstGeom>
        </p:spPr>
      </p:pic>
    </p:spTree>
    <p:extLst>
      <p:ext uri="{BB962C8B-B14F-4D97-AF65-F5344CB8AC3E}">
        <p14:creationId xmlns:p14="http://schemas.microsoft.com/office/powerpoint/2010/main" val="3591601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515" y="0"/>
            <a:ext cx="913448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52" y="30653"/>
            <a:ext cx="3381584" cy="6997657"/>
          </a:xfrm>
          <a:prstGeom prst="rect">
            <a:avLst/>
          </a:prstGeom>
        </p:spPr>
      </p:pic>
      <p:sp>
        <p:nvSpPr>
          <p:cNvPr id="4" name="TextBox 3"/>
          <p:cNvSpPr txBox="1"/>
          <p:nvPr/>
        </p:nvSpPr>
        <p:spPr>
          <a:xfrm>
            <a:off x="5380382" y="1469753"/>
            <a:ext cx="6599582" cy="2862322"/>
          </a:xfrm>
          <a:prstGeom prst="rect">
            <a:avLst/>
          </a:prstGeom>
          <a:noFill/>
        </p:spPr>
        <p:txBody>
          <a:bodyPr wrap="square" rtlCol="0">
            <a:spAutoFit/>
          </a:bodyPr>
          <a:lstStyle/>
          <a:p>
            <a:r>
              <a:rPr lang="en-US" sz="3600" dirty="0"/>
              <a:t>The Left Hand Menu has a lot of information, what we are doing today is simply a Standard Application which is used for a single book. </a:t>
            </a:r>
          </a:p>
        </p:txBody>
      </p:sp>
      <p:sp>
        <p:nvSpPr>
          <p:cNvPr id="5" name="Right Arrow 4"/>
          <p:cNvSpPr/>
          <p:nvPr/>
        </p:nvSpPr>
        <p:spPr>
          <a:xfrm flipH="1">
            <a:off x="3531436" y="2438401"/>
            <a:ext cx="1683025" cy="68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66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0" presetClass="exit" presetSubtype="0" fill="hold"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44" y="655607"/>
            <a:ext cx="5190698" cy="560523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55743" y="862642"/>
            <a:ext cx="5676182" cy="4524315"/>
          </a:xfrm>
          <a:prstGeom prst="rect">
            <a:avLst/>
          </a:prstGeom>
          <a:noFill/>
        </p:spPr>
        <p:txBody>
          <a:bodyPr wrap="square" rtlCol="0">
            <a:spAutoFit/>
          </a:bodyPr>
          <a:lstStyle/>
          <a:p>
            <a:r>
              <a:rPr lang="en-US" sz="3600" dirty="0"/>
              <a:t>You are not done with application until all elements on the checklist are marked and payment made.</a:t>
            </a:r>
          </a:p>
          <a:p>
            <a:endParaRPr lang="en-US" sz="3600" dirty="0"/>
          </a:p>
          <a:p>
            <a:r>
              <a:rPr lang="en-US" sz="3600" dirty="0"/>
              <a:t>Clicking on each element hyperlinks you to that page. </a:t>
            </a:r>
          </a:p>
          <a:p>
            <a:endParaRPr lang="en-US" dirty="0"/>
          </a:p>
          <a:p>
            <a:endParaRPr lang="en-US" dirty="0"/>
          </a:p>
        </p:txBody>
      </p:sp>
    </p:spTree>
    <p:extLst>
      <p:ext uri="{BB962C8B-B14F-4D97-AF65-F5344CB8AC3E}">
        <p14:creationId xmlns:p14="http://schemas.microsoft.com/office/powerpoint/2010/main" val="841459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30" y="800653"/>
            <a:ext cx="11494331" cy="5061517"/>
          </a:xfrm>
          <a:prstGeom prst="rect">
            <a:avLst/>
          </a:prstGeom>
        </p:spPr>
      </p:pic>
    </p:spTree>
    <p:extLst>
      <p:ext uri="{BB962C8B-B14F-4D97-AF65-F5344CB8AC3E}">
        <p14:creationId xmlns:p14="http://schemas.microsoft.com/office/powerpoint/2010/main" val="645622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2" y="759126"/>
            <a:ext cx="11559396" cy="5055078"/>
          </a:xfrm>
          <a:prstGeom prst="rect">
            <a:avLst/>
          </a:prstGeom>
        </p:spPr>
      </p:pic>
    </p:spTree>
    <p:extLst>
      <p:ext uri="{BB962C8B-B14F-4D97-AF65-F5344CB8AC3E}">
        <p14:creationId xmlns:p14="http://schemas.microsoft.com/office/powerpoint/2010/main" val="3683233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1" y="638355"/>
            <a:ext cx="11645659" cy="5210353"/>
          </a:xfrm>
          <a:prstGeom prst="rect">
            <a:avLst/>
          </a:prstGeom>
        </p:spPr>
      </p:pic>
    </p:spTree>
    <p:extLst>
      <p:ext uri="{BB962C8B-B14F-4D97-AF65-F5344CB8AC3E}">
        <p14:creationId xmlns:p14="http://schemas.microsoft.com/office/powerpoint/2010/main" val="37702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9506" y="1585686"/>
            <a:ext cx="11232988" cy="4778231"/>
          </a:xfrm>
          <a:prstGeom prst="rect">
            <a:avLst/>
          </a:prstGeom>
          <a:solidFill>
            <a:schemeClr val="bg1"/>
          </a:solidFill>
        </p:spPr>
        <p:txBody>
          <a:bodyPr wrap="square">
            <a:spAutoFit/>
          </a:bodyPr>
          <a:lstStyle/>
          <a:p>
            <a:pPr>
              <a:lnSpc>
                <a:spcPct val="150000"/>
              </a:lnSpc>
              <a:buFont typeface="Arial" panose="020B0604020202020204" pitchFamily="34" charset="0"/>
              <a:buChar char="•"/>
            </a:pPr>
            <a:r>
              <a:rPr lang="en-US" sz="2400" dirty="0">
                <a:solidFill>
                  <a:srgbClr val="FFFF00"/>
                </a:solidFill>
                <a:latin typeface="Candara" panose="020E0502030303020204" pitchFamily="34" charset="0"/>
                <a:cs typeface="Times New Roman" panose="02020603050405020304" pitchFamily="18" charset="0"/>
              </a:rPr>
              <a:t>An ISBN improves the likelihood your book will be found and purchased</a:t>
            </a:r>
          </a:p>
          <a:p>
            <a:pPr>
              <a:lnSpc>
                <a:spcPct val="150000"/>
              </a:lnSpc>
              <a:buFont typeface="Arial" panose="020B0604020202020204" pitchFamily="34" charset="0"/>
              <a:buChar char="•"/>
            </a:pPr>
            <a:r>
              <a:rPr lang="en-US" sz="2400" dirty="0">
                <a:latin typeface="Candara" panose="020E0502030303020204" pitchFamily="34" charset="0"/>
                <a:cs typeface="Times New Roman" panose="02020603050405020304" pitchFamily="18" charset="0"/>
              </a:rPr>
              <a:t>An ISBN enables more efficient marketing and distribution of your title</a:t>
            </a:r>
          </a:p>
          <a:p>
            <a:pPr>
              <a:lnSpc>
                <a:spcPct val="150000"/>
              </a:lnSpc>
              <a:buFont typeface="Arial" panose="020B0604020202020204" pitchFamily="34" charset="0"/>
              <a:buChar char="•"/>
            </a:pPr>
            <a:r>
              <a:rPr lang="en-US" sz="2400" dirty="0">
                <a:solidFill>
                  <a:srgbClr val="FFFF00"/>
                </a:solidFill>
                <a:latin typeface="Candara" panose="020E0502030303020204" pitchFamily="34" charset="0"/>
                <a:cs typeface="Times New Roman" panose="02020603050405020304" pitchFamily="18" charset="0"/>
              </a:rPr>
              <a:t>Most retailers require ISBNs</a:t>
            </a:r>
          </a:p>
          <a:p>
            <a:pPr>
              <a:lnSpc>
                <a:spcPct val="150000"/>
              </a:lnSpc>
              <a:buFont typeface="Arial" panose="020B0604020202020204" pitchFamily="34" charset="0"/>
              <a:buChar char="•"/>
            </a:pPr>
            <a:endParaRPr lang="en-US" sz="900" dirty="0">
              <a:latin typeface="Candara" panose="020E0502030303020204" pitchFamily="34" charset="0"/>
              <a:cs typeface="Times New Roman" panose="02020603050405020304" pitchFamily="18" charset="0"/>
            </a:endParaRPr>
          </a:p>
          <a:p>
            <a:pPr>
              <a:buFont typeface="Arial" panose="020B0604020202020204" pitchFamily="34" charset="0"/>
              <a:buChar char="•"/>
            </a:pPr>
            <a:r>
              <a:rPr lang="en-US" sz="2400" dirty="0">
                <a:latin typeface="Candara" panose="020E0502030303020204" pitchFamily="34" charset="0"/>
                <a:cs typeface="Times New Roman" panose="02020603050405020304" pitchFamily="18" charset="0"/>
              </a:rPr>
              <a:t>Correct use of the ISBN allows different product forms and editions of a book, printed or digital, to be differentiated clearly, ensuring that customers receive the version they require</a:t>
            </a:r>
          </a:p>
          <a:p>
            <a:pPr>
              <a:buFont typeface="Arial" panose="020B0604020202020204" pitchFamily="34" charset="0"/>
              <a:buChar char="•"/>
            </a:pPr>
            <a:endParaRPr lang="en-US" sz="900" dirty="0">
              <a:latin typeface="Candara" panose="020E0502030303020204" pitchFamily="34" charset="0"/>
              <a:cs typeface="Times New Roman" panose="02020603050405020304" pitchFamily="18" charset="0"/>
            </a:endParaRPr>
          </a:p>
          <a:p>
            <a:pPr>
              <a:buFont typeface="Arial" panose="020B0604020202020204" pitchFamily="34" charset="0"/>
              <a:buChar char="•"/>
            </a:pPr>
            <a:r>
              <a:rPr lang="en-US" sz="2400" dirty="0">
                <a:solidFill>
                  <a:srgbClr val="FFFF00"/>
                </a:solidFill>
                <a:latin typeface="Candara" panose="020E0502030303020204" pitchFamily="34" charset="0"/>
                <a:cs typeface="Times New Roman" panose="02020603050405020304" pitchFamily="18" charset="0"/>
              </a:rPr>
              <a:t>The ISBN conveys no legal or copyright protection, however, the use of ISBNs for publications is prescribed by law in some countries</a:t>
            </a:r>
          </a:p>
          <a:p>
            <a:pPr>
              <a:lnSpc>
                <a:spcPct val="150000"/>
              </a:lnSpc>
              <a:buFont typeface="Arial" panose="020B0604020202020204" pitchFamily="34" charset="0"/>
              <a:buChar char="•"/>
            </a:pPr>
            <a:r>
              <a:rPr lang="en-US" sz="2400" dirty="0">
                <a:latin typeface="Candara" panose="020E0502030303020204" pitchFamily="34" charset="0"/>
                <a:cs typeface="Times New Roman" panose="02020603050405020304" pitchFamily="18" charset="0"/>
              </a:rPr>
              <a:t>In some countries a book will be charged higher tax if it does not have an ISBN.</a:t>
            </a:r>
          </a:p>
          <a:p>
            <a:pPr>
              <a:buFont typeface="Arial" panose="020B0604020202020204" pitchFamily="34" charset="0"/>
              <a:buChar char="•"/>
            </a:pPr>
            <a:endParaRPr lang="en-US" b="0" i="0" dirty="0">
              <a:solidFill>
                <a:srgbClr val="000000"/>
              </a:solidFill>
              <a:effectLst/>
              <a:latin typeface="roboto"/>
            </a:endParaRPr>
          </a:p>
        </p:txBody>
      </p:sp>
      <p:sp>
        <p:nvSpPr>
          <p:cNvPr id="2" name="TextBox 1"/>
          <p:cNvSpPr txBox="1"/>
          <p:nvPr/>
        </p:nvSpPr>
        <p:spPr>
          <a:xfrm>
            <a:off x="850393" y="192439"/>
            <a:ext cx="4631654" cy="861774"/>
          </a:xfrm>
          <a:prstGeom prst="rect">
            <a:avLst/>
          </a:prstGeom>
          <a:noFill/>
        </p:spPr>
        <p:txBody>
          <a:bodyPr wrap="square" rtlCol="0">
            <a:spAutoFit/>
          </a:bodyPr>
          <a:lstStyle/>
          <a:p>
            <a:r>
              <a:rPr lang="en-US" sz="3200" dirty="0">
                <a:solidFill>
                  <a:srgbClr val="FFFF00"/>
                </a:solidFill>
                <a:latin typeface="roboto"/>
              </a:rPr>
              <a:t>Why do I need an ISBN?</a:t>
            </a:r>
          </a:p>
          <a:p>
            <a:endParaRPr lang="en-US" dirty="0"/>
          </a:p>
        </p:txBody>
      </p:sp>
    </p:spTree>
    <p:extLst>
      <p:ext uri="{BB962C8B-B14F-4D97-AF65-F5344CB8AC3E}">
        <p14:creationId xmlns:p14="http://schemas.microsoft.com/office/powerpoint/2010/main" val="266986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71" y="350871"/>
            <a:ext cx="10142993" cy="5601355"/>
          </a:xfrm>
          <a:prstGeom prst="rect">
            <a:avLst/>
          </a:prstGeom>
        </p:spPr>
      </p:pic>
      <p:sp>
        <p:nvSpPr>
          <p:cNvPr id="3" name="TextBox 2"/>
          <p:cNvSpPr txBox="1"/>
          <p:nvPr/>
        </p:nvSpPr>
        <p:spPr>
          <a:xfrm>
            <a:off x="1017917" y="3485072"/>
            <a:ext cx="3554083" cy="2246769"/>
          </a:xfrm>
          <a:prstGeom prst="rect">
            <a:avLst/>
          </a:prstGeom>
          <a:noFill/>
        </p:spPr>
        <p:txBody>
          <a:bodyPr wrap="square" rtlCol="0">
            <a:spAutoFit/>
          </a:bodyPr>
          <a:lstStyle/>
          <a:p>
            <a:r>
              <a:rPr lang="en-US" sz="2800" dirty="0"/>
              <a:t>ONLY ONE of these two boxes must have information – if both do the screen will show </a:t>
            </a:r>
            <a:r>
              <a:rPr lang="en-US" sz="2800" dirty="0">
                <a:solidFill>
                  <a:srgbClr val="FF0000"/>
                </a:solidFill>
              </a:rPr>
              <a:t>ERROR. </a:t>
            </a:r>
          </a:p>
        </p:txBody>
      </p:sp>
      <p:sp>
        <p:nvSpPr>
          <p:cNvPr id="4" name="Right Arrow 3"/>
          <p:cNvSpPr/>
          <p:nvPr/>
        </p:nvSpPr>
        <p:spPr>
          <a:xfrm>
            <a:off x="4038833" y="4761782"/>
            <a:ext cx="1345721" cy="2415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493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36" y="2309555"/>
            <a:ext cx="10303753" cy="3758512"/>
          </a:xfrm>
          <a:prstGeom prst="rect">
            <a:avLst/>
          </a:prstGeom>
        </p:spPr>
      </p:pic>
      <p:sp>
        <p:nvSpPr>
          <p:cNvPr id="3" name="TextBox 2"/>
          <p:cNvSpPr txBox="1"/>
          <p:nvPr/>
        </p:nvSpPr>
        <p:spPr>
          <a:xfrm>
            <a:off x="1352940" y="789933"/>
            <a:ext cx="9229208" cy="1077218"/>
          </a:xfrm>
          <a:prstGeom prst="rect">
            <a:avLst/>
          </a:prstGeom>
          <a:noFill/>
        </p:spPr>
        <p:txBody>
          <a:bodyPr wrap="square" rtlCol="0">
            <a:spAutoFit/>
          </a:bodyPr>
          <a:lstStyle/>
          <a:p>
            <a:r>
              <a:rPr lang="en-US" sz="3200" dirty="0"/>
              <a:t>Check whichever boxes are appropriate if there is something else then add on bottom</a:t>
            </a:r>
          </a:p>
        </p:txBody>
      </p:sp>
    </p:spTree>
    <p:extLst>
      <p:ext uri="{BB962C8B-B14F-4D97-AF65-F5344CB8AC3E}">
        <p14:creationId xmlns:p14="http://schemas.microsoft.com/office/powerpoint/2010/main" val="3313152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76" y="1380226"/>
            <a:ext cx="10752522" cy="5141343"/>
          </a:xfrm>
          <a:prstGeom prst="rect">
            <a:avLst/>
          </a:prstGeom>
        </p:spPr>
      </p:pic>
      <p:sp>
        <p:nvSpPr>
          <p:cNvPr id="3" name="TextBox 2"/>
          <p:cNvSpPr txBox="1"/>
          <p:nvPr/>
        </p:nvSpPr>
        <p:spPr>
          <a:xfrm>
            <a:off x="1984711" y="465826"/>
            <a:ext cx="7862452" cy="369332"/>
          </a:xfrm>
          <a:prstGeom prst="rect">
            <a:avLst/>
          </a:prstGeom>
          <a:noFill/>
        </p:spPr>
        <p:txBody>
          <a:bodyPr wrap="square" rtlCol="0">
            <a:spAutoFit/>
          </a:bodyPr>
          <a:lstStyle/>
          <a:p>
            <a:r>
              <a:rPr lang="en-US" dirty="0"/>
              <a:t>For Anthologies or if anyone is quoted in the book, their name must appear here.  </a:t>
            </a:r>
          </a:p>
        </p:txBody>
      </p:sp>
    </p:spTree>
    <p:extLst>
      <p:ext uri="{BB962C8B-B14F-4D97-AF65-F5344CB8AC3E}">
        <p14:creationId xmlns:p14="http://schemas.microsoft.com/office/powerpoint/2010/main" val="4170924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15" y="539328"/>
            <a:ext cx="11155813" cy="5441594"/>
          </a:xfrm>
          <a:prstGeom prst="rect">
            <a:avLst/>
          </a:prstGeom>
        </p:spPr>
      </p:pic>
    </p:spTree>
    <p:extLst>
      <p:ext uri="{BB962C8B-B14F-4D97-AF65-F5344CB8AC3E}">
        <p14:creationId xmlns:p14="http://schemas.microsoft.com/office/powerpoint/2010/main" val="4262651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10" y="541176"/>
            <a:ext cx="11009968" cy="5467738"/>
          </a:xfrm>
          <a:prstGeom prst="rect">
            <a:avLst/>
          </a:prstGeom>
        </p:spPr>
      </p:pic>
    </p:spTree>
    <p:extLst>
      <p:ext uri="{BB962C8B-B14F-4D97-AF65-F5344CB8AC3E}">
        <p14:creationId xmlns:p14="http://schemas.microsoft.com/office/powerpoint/2010/main" val="706780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425" y="259620"/>
            <a:ext cx="9769149" cy="6338760"/>
          </a:xfrm>
          <a:prstGeom prst="rect">
            <a:avLst/>
          </a:prstGeom>
        </p:spPr>
      </p:pic>
    </p:spTree>
    <p:extLst>
      <p:ext uri="{BB962C8B-B14F-4D97-AF65-F5344CB8AC3E}">
        <p14:creationId xmlns:p14="http://schemas.microsoft.com/office/powerpoint/2010/main" val="1082460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99" y="393068"/>
            <a:ext cx="10525633" cy="6071864"/>
          </a:xfrm>
          <a:prstGeom prst="rect">
            <a:avLst/>
          </a:prstGeom>
        </p:spPr>
      </p:pic>
    </p:spTree>
    <p:extLst>
      <p:ext uri="{BB962C8B-B14F-4D97-AF65-F5344CB8AC3E}">
        <p14:creationId xmlns:p14="http://schemas.microsoft.com/office/powerpoint/2010/main" val="760605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85" y="77845"/>
            <a:ext cx="7985515" cy="67801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136" y="2797628"/>
            <a:ext cx="7354928" cy="1611085"/>
          </a:xfrm>
          <a:prstGeom prst="rect">
            <a:avLst/>
          </a:prstGeom>
          <a:ln>
            <a:solidFill>
              <a:schemeClr val="accent6">
                <a:lumMod val="50000"/>
              </a:schemeClr>
            </a:solidFill>
          </a:ln>
        </p:spPr>
      </p:pic>
    </p:spTree>
    <p:extLst>
      <p:ext uri="{BB962C8B-B14F-4D97-AF65-F5344CB8AC3E}">
        <p14:creationId xmlns:p14="http://schemas.microsoft.com/office/powerpoint/2010/main" val="2761752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977" y="666798"/>
            <a:ext cx="9272129" cy="5777544"/>
          </a:xfrm>
          <a:prstGeom prst="rect">
            <a:avLst/>
          </a:prstGeom>
        </p:spPr>
      </p:pic>
    </p:spTree>
    <p:extLst>
      <p:ext uri="{BB962C8B-B14F-4D97-AF65-F5344CB8AC3E}">
        <p14:creationId xmlns:p14="http://schemas.microsoft.com/office/powerpoint/2010/main" val="3376749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831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887" y="1959430"/>
            <a:ext cx="5323114" cy="1889528"/>
          </a:xfrm>
          <a:prstGeom prst="rect">
            <a:avLst/>
          </a:prstGeom>
        </p:spPr>
      </p:pic>
    </p:spTree>
    <p:extLst>
      <p:ext uri="{BB962C8B-B14F-4D97-AF65-F5344CB8AC3E}">
        <p14:creationId xmlns:p14="http://schemas.microsoft.com/office/powerpoint/2010/main" val="384212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889F-D950-4B05-8E26-65A9043E661F}"/>
              </a:ext>
            </a:extLst>
          </p:cNvPr>
          <p:cNvSpPr>
            <a:spLocks noGrp="1"/>
          </p:cNvSpPr>
          <p:nvPr>
            <p:ph type="title"/>
          </p:nvPr>
        </p:nvSpPr>
        <p:spPr>
          <a:xfrm>
            <a:off x="428396" y="426593"/>
            <a:ext cx="9404723" cy="1400530"/>
          </a:xfrm>
        </p:spPr>
        <p:txBody>
          <a:bodyPr/>
          <a:lstStyle/>
          <a:p>
            <a:r>
              <a:rPr lang="en-US" dirty="0">
                <a:solidFill>
                  <a:srgbClr val="66FF66"/>
                </a:solidFill>
              </a:rPr>
              <a:t>ISBN’s relationship to Barcodes</a:t>
            </a:r>
          </a:p>
        </p:txBody>
      </p:sp>
      <p:sp>
        <p:nvSpPr>
          <p:cNvPr id="4" name="TextBox 3">
            <a:extLst>
              <a:ext uri="{FF2B5EF4-FFF2-40B4-BE49-F238E27FC236}">
                <a16:creationId xmlns:a16="http://schemas.microsoft.com/office/drawing/2014/main" id="{C0EA73B0-B556-46F4-A341-4AE6600E79CC}"/>
              </a:ext>
            </a:extLst>
          </p:cNvPr>
          <p:cNvSpPr txBox="1"/>
          <p:nvPr/>
        </p:nvSpPr>
        <p:spPr>
          <a:xfrm>
            <a:off x="124919" y="1414649"/>
            <a:ext cx="10688128" cy="5016758"/>
          </a:xfrm>
          <a:prstGeom prst="rect">
            <a:avLst/>
          </a:prstGeom>
          <a:noFill/>
        </p:spPr>
        <p:txBody>
          <a:bodyPr wrap="square" rtlCol="0">
            <a:spAutoFit/>
          </a:bodyPr>
          <a:lstStyle/>
          <a:p>
            <a:r>
              <a:rPr lang="en-US" sz="3200" dirty="0"/>
              <a:t>The Barcode is simply the “price sticker” </a:t>
            </a:r>
          </a:p>
          <a:p>
            <a:r>
              <a:rPr lang="en-US" sz="3200" dirty="0"/>
              <a:t>containing the ISBN code and publisher information which is needed for retail outlets to track sales.  </a:t>
            </a:r>
          </a:p>
          <a:p>
            <a:endParaRPr lang="en-US" sz="3200" dirty="0"/>
          </a:p>
          <a:p>
            <a:r>
              <a:rPr lang="en-US" sz="3200" dirty="0"/>
              <a:t>Barcodes </a:t>
            </a:r>
            <a:r>
              <a:rPr lang="en-US" sz="3200" dirty="0">
                <a:solidFill>
                  <a:srgbClr val="FFFF00"/>
                </a:solidFill>
              </a:rPr>
              <a:t>may show the price</a:t>
            </a:r>
          </a:p>
          <a:p>
            <a:r>
              <a:rPr lang="en-US" sz="3200" dirty="0">
                <a:solidFill>
                  <a:srgbClr val="FFFF00"/>
                </a:solidFill>
              </a:rPr>
              <a:t>but they don’t have to</a:t>
            </a:r>
            <a:r>
              <a:rPr lang="en-US" sz="3200" dirty="0"/>
              <a:t>. This </a:t>
            </a:r>
          </a:p>
          <a:p>
            <a:r>
              <a:rPr lang="en-US" sz="3200" dirty="0"/>
              <a:t>gives authors more flexibility.</a:t>
            </a:r>
          </a:p>
          <a:p>
            <a:endParaRPr lang="en-US" sz="3200" dirty="0"/>
          </a:p>
          <a:p>
            <a:r>
              <a:rPr lang="en-US" sz="3200" dirty="0"/>
              <a:t>Barcodes are purchased at the same time you purchase an ISBN so they are linked.</a:t>
            </a:r>
          </a:p>
        </p:txBody>
      </p:sp>
      <p:pic>
        <p:nvPicPr>
          <p:cNvPr id="6" name="Picture 5">
            <a:extLst>
              <a:ext uri="{FF2B5EF4-FFF2-40B4-BE49-F238E27FC236}">
                <a16:creationId xmlns:a16="http://schemas.microsoft.com/office/drawing/2014/main" id="{F21F7613-3F96-4780-A749-121950DF876F}"/>
              </a:ext>
            </a:extLst>
          </p:cNvPr>
          <p:cNvPicPr>
            <a:picLocks noChangeAspect="1"/>
          </p:cNvPicPr>
          <p:nvPr/>
        </p:nvPicPr>
        <p:blipFill>
          <a:blip r:embed="rId2"/>
          <a:stretch>
            <a:fillRect/>
          </a:stretch>
        </p:blipFill>
        <p:spPr>
          <a:xfrm>
            <a:off x="8117557" y="3216842"/>
            <a:ext cx="3114823" cy="1824846"/>
          </a:xfrm>
          <a:prstGeom prst="rect">
            <a:avLst/>
          </a:prstGeom>
        </p:spPr>
      </p:pic>
    </p:spTree>
    <p:extLst>
      <p:ext uri="{BB962C8B-B14F-4D97-AF65-F5344CB8AC3E}">
        <p14:creationId xmlns:p14="http://schemas.microsoft.com/office/powerpoint/2010/main" val="2847725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483"/>
            <a:ext cx="12192000" cy="6303034"/>
          </a:xfrm>
          <a:prstGeom prst="rect">
            <a:avLst/>
          </a:prstGeom>
        </p:spPr>
      </p:pic>
    </p:spTree>
    <p:extLst>
      <p:ext uri="{BB962C8B-B14F-4D97-AF65-F5344CB8AC3E}">
        <p14:creationId xmlns:p14="http://schemas.microsoft.com/office/powerpoint/2010/main" val="1994101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58" y="1524680"/>
            <a:ext cx="11203895" cy="3700463"/>
          </a:xfrm>
          <a:prstGeom prst="rect">
            <a:avLst/>
          </a:prstGeom>
        </p:spPr>
      </p:pic>
    </p:spTree>
    <p:extLst>
      <p:ext uri="{BB962C8B-B14F-4D97-AF65-F5344CB8AC3E}">
        <p14:creationId xmlns:p14="http://schemas.microsoft.com/office/powerpoint/2010/main" val="1588367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88" y="840240"/>
            <a:ext cx="9996536" cy="3579359"/>
          </a:xfrm>
          <a:prstGeom prst="rect">
            <a:avLst/>
          </a:prstGeom>
        </p:spPr>
      </p:pic>
      <p:sp>
        <p:nvSpPr>
          <p:cNvPr id="3" name="TextBox 2"/>
          <p:cNvSpPr txBox="1"/>
          <p:nvPr/>
        </p:nvSpPr>
        <p:spPr>
          <a:xfrm>
            <a:off x="2275114" y="4844143"/>
            <a:ext cx="8349343" cy="369332"/>
          </a:xfrm>
          <a:prstGeom prst="rect">
            <a:avLst/>
          </a:prstGeom>
          <a:noFill/>
        </p:spPr>
        <p:txBody>
          <a:bodyPr wrap="square" rtlCol="0">
            <a:spAutoFit/>
          </a:bodyPr>
          <a:lstStyle/>
          <a:p>
            <a:r>
              <a:rPr lang="en-US" dirty="0"/>
              <a:t>This transfers you to a totally different site to pay for the Copyright.</a:t>
            </a:r>
          </a:p>
        </p:txBody>
      </p:sp>
    </p:spTree>
    <p:extLst>
      <p:ext uri="{BB962C8B-B14F-4D97-AF65-F5344CB8AC3E}">
        <p14:creationId xmlns:p14="http://schemas.microsoft.com/office/powerpoint/2010/main" val="1450571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28" y="0"/>
            <a:ext cx="5783943" cy="6858000"/>
          </a:xfrm>
          <a:prstGeom prst="rect">
            <a:avLst/>
          </a:prstGeom>
        </p:spPr>
      </p:pic>
    </p:spTree>
    <p:extLst>
      <p:ext uri="{BB962C8B-B14F-4D97-AF65-F5344CB8AC3E}">
        <p14:creationId xmlns:p14="http://schemas.microsoft.com/office/powerpoint/2010/main" val="3765548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76556" cy="5831456"/>
          </a:xfrm>
          <a:prstGeom prst="rect">
            <a:avLst/>
          </a:prstGeom>
        </p:spPr>
      </p:pic>
      <p:sp>
        <p:nvSpPr>
          <p:cNvPr id="3" name="TextBox 2"/>
          <p:cNvSpPr txBox="1"/>
          <p:nvPr/>
        </p:nvSpPr>
        <p:spPr>
          <a:xfrm>
            <a:off x="8478327" y="1961910"/>
            <a:ext cx="3381555" cy="4524315"/>
          </a:xfrm>
          <a:prstGeom prst="rect">
            <a:avLst/>
          </a:prstGeom>
          <a:noFill/>
        </p:spPr>
        <p:txBody>
          <a:bodyPr wrap="square" rtlCol="0">
            <a:spAutoFit/>
          </a:bodyPr>
          <a:lstStyle/>
          <a:p>
            <a:r>
              <a:rPr lang="en-US" sz="3200" dirty="0">
                <a:solidFill>
                  <a:srgbClr val="00FFFF"/>
                </a:solidFill>
              </a:rPr>
              <a:t>Once you are registered with the Library of Congress, they will send information and updates related to copyrights on a regular basis. </a:t>
            </a:r>
          </a:p>
        </p:txBody>
      </p:sp>
    </p:spTree>
    <p:extLst>
      <p:ext uri="{BB962C8B-B14F-4D97-AF65-F5344CB8AC3E}">
        <p14:creationId xmlns:p14="http://schemas.microsoft.com/office/powerpoint/2010/main" val="1769166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BE172-6FA3-49F1-8686-B0006C82D6B4}"/>
              </a:ext>
            </a:extLst>
          </p:cNvPr>
          <p:cNvSpPr txBox="1"/>
          <p:nvPr/>
        </p:nvSpPr>
        <p:spPr>
          <a:xfrm>
            <a:off x="87086" y="382557"/>
            <a:ext cx="11617234" cy="6290568"/>
          </a:xfrm>
          <a:prstGeom prst="rect">
            <a:avLst/>
          </a:prstGeom>
          <a:noFill/>
        </p:spPr>
        <p:txBody>
          <a:bodyPr wrap="square" rtlCol="0">
            <a:spAutoFit/>
          </a:bodyPr>
          <a:lstStyle/>
          <a:p>
            <a:pPr marL="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Alternate method of proving your copyright.</a:t>
            </a: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Writers Guild of America </a:t>
            </a: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West. </a:t>
            </a:r>
          </a:p>
          <a:p>
            <a:pPr marL="0" marR="0">
              <a:lnSpc>
                <a:spcPct val="107000"/>
              </a:lnSpc>
              <a:spcBef>
                <a:spcPts val="0"/>
              </a:spcBef>
              <a:spcAft>
                <a:spcPts val="750"/>
              </a:spcAft>
            </a:pPr>
            <a:r>
              <a:rPr lang="en-US"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WGA is important for scripts but book writers who think their book would make a great screenplay and want to protect their creative work can make an outline or synopsis or treatment and register that. Info below. When you register your script prior to submitting it to contests, agents, managers, or producers, you document your authorship on a given date should there be unauthorized usage.</a:t>
            </a:r>
          </a:p>
          <a:p>
            <a:pPr marL="0" marR="0">
              <a:lnSpc>
                <a:spcPct val="107000"/>
              </a:lnSpc>
              <a:spcBef>
                <a:spcPts val="0"/>
              </a:spcBef>
              <a:spcAft>
                <a:spcPts val="800"/>
              </a:spcAft>
            </a:pPr>
            <a:r>
              <a:rPr lang="en-US" sz="2800" u="sng" dirty="0">
                <a:solidFill>
                  <a:srgbClr val="66FF6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Writers Guild of America West (wga.org)</a:t>
            </a:r>
            <a:endParaRPr lang="en-US" sz="2800" dirty="0">
              <a:solidFill>
                <a:srgbClr val="66FF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Registering your work with the WGAW Registry documents the claim of authorship of a written work and does NOT take the place of registering with the Library of Congress, U.S. Copyright Office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primarily documents the ownership or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rights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written work. </a:t>
            </a:r>
          </a:p>
          <a:p>
            <a:pPr marL="0" marR="0">
              <a:lnSpc>
                <a:spcPct val="107000"/>
              </a:lnSpc>
              <a:spcBef>
                <a:spcPts val="0"/>
              </a:spcBef>
              <a:spcAft>
                <a:spcPts val="800"/>
              </a:spcAft>
            </a:pPr>
            <a:endParaRPr lang="en-US" dirty="0">
              <a:solidFill>
                <a:srgbClr val="FFFF00"/>
              </a:solidFill>
              <a:latin typeface="Open Sans" panose="020B0606030504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297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44610" y="1070950"/>
            <a:ext cx="11173789" cy="5078313"/>
          </a:xfrm>
          <a:prstGeom prst="rect">
            <a:avLst/>
          </a:prstGeom>
          <a:noFill/>
        </p:spPr>
        <p:txBody>
          <a:bodyPr wrap="square" rtlCol="0">
            <a:spAutoFit/>
          </a:bodyPr>
          <a:lstStyle/>
          <a:p>
            <a:r>
              <a:rPr lang="en-US" sz="3600" dirty="0"/>
              <a:t>More Information can be found at:</a:t>
            </a:r>
          </a:p>
          <a:p>
            <a:endParaRPr lang="en-US" dirty="0"/>
          </a:p>
          <a:p>
            <a:endParaRPr lang="en-US" sz="2800" dirty="0">
              <a:solidFill>
                <a:srgbClr val="00FFFF"/>
              </a:solidFill>
            </a:endParaRPr>
          </a:p>
          <a:p>
            <a:endParaRPr lang="en-US" sz="2800" dirty="0">
              <a:solidFill>
                <a:srgbClr val="00FFFF"/>
              </a:solidFill>
            </a:endParaRPr>
          </a:p>
          <a:p>
            <a:r>
              <a:rPr lang="en-US" sz="2800" dirty="0">
                <a:solidFill>
                  <a:srgbClr val="00FFFF"/>
                </a:solidFill>
              </a:rPr>
              <a:t>https://eco.copyright.gov</a:t>
            </a:r>
          </a:p>
          <a:p>
            <a:endParaRPr lang="en-US" sz="2800" dirty="0">
              <a:solidFill>
                <a:srgbClr val="00FFFF"/>
              </a:solidFill>
            </a:endParaRPr>
          </a:p>
          <a:p>
            <a:r>
              <a:rPr lang="en-US" sz="2800" dirty="0">
                <a:solidFill>
                  <a:srgbClr val="00FFFF"/>
                </a:solidFill>
                <a:hlinkClick r:id="rId2">
                  <a:extLst>
                    <a:ext uri="{A12FA001-AC4F-418D-AE19-62706E023703}">
                      <ahyp:hlinkClr xmlns:ahyp="http://schemas.microsoft.com/office/drawing/2018/hyperlinkcolor" val="tx"/>
                    </a:ext>
                  </a:extLst>
                </a:hlinkClick>
              </a:rPr>
              <a:t>https://revisionlegal.com/copyrights/registration-denial</a:t>
            </a:r>
            <a:endParaRPr lang="en-US" sz="2800" dirty="0">
              <a:solidFill>
                <a:srgbClr val="00FFFF"/>
              </a:solidFill>
            </a:endParaRPr>
          </a:p>
          <a:p>
            <a:endParaRPr lang="en-US" sz="2800" dirty="0">
              <a:solidFill>
                <a:srgbClr val="00FFFF"/>
              </a:solidFill>
            </a:endParaRPr>
          </a:p>
          <a:p>
            <a:r>
              <a:rPr lang="en-US" sz="2800" dirty="0">
                <a:solidFill>
                  <a:srgbClr val="00FFFF"/>
                </a:solidFill>
              </a:rPr>
              <a:t>https://www.newmediarights.org/business_models/artist/what_copyright_law_who_created_it_and_why_do_people_think_we_need_it</a:t>
            </a:r>
          </a:p>
          <a:p>
            <a:endParaRPr lang="en-US" dirty="0"/>
          </a:p>
        </p:txBody>
      </p:sp>
    </p:spTree>
    <p:extLst>
      <p:ext uri="{BB962C8B-B14F-4D97-AF65-F5344CB8AC3E}">
        <p14:creationId xmlns:p14="http://schemas.microsoft.com/office/powerpoint/2010/main" val="2950282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38868" y="2618396"/>
            <a:ext cx="4546600" cy="3477875"/>
          </a:xfrm>
          <a:prstGeom prst="rect">
            <a:avLst/>
          </a:prstGeom>
          <a:solidFill>
            <a:schemeClr val="bg2">
              <a:lumMod val="75000"/>
            </a:schemeClr>
          </a:solidFill>
        </p:spPr>
        <p:txBody>
          <a:bodyPr wrap="square" rtlCol="0">
            <a:spAutoFit/>
          </a:bodyPr>
          <a:lstStyle/>
          <a:p>
            <a:pPr algn="ctr"/>
            <a:endParaRPr lang="en-US" sz="2800" dirty="0">
              <a:solidFill>
                <a:srgbClr val="FFC000"/>
              </a:solidFill>
            </a:endParaRPr>
          </a:p>
          <a:p>
            <a:pPr algn="ctr"/>
            <a:r>
              <a:rPr lang="en-US" sz="2800" dirty="0">
                <a:solidFill>
                  <a:srgbClr val="FFFF00"/>
                </a:solidFill>
              </a:rPr>
              <a:t>A pdf of this presentation by </a:t>
            </a:r>
          </a:p>
          <a:p>
            <a:pPr algn="ctr"/>
            <a:r>
              <a:rPr lang="en-US" sz="2800" dirty="0">
                <a:solidFill>
                  <a:srgbClr val="FFFF00"/>
                </a:solidFill>
              </a:rPr>
              <a:t>Rose Marie Kern Is available on her website:</a:t>
            </a:r>
          </a:p>
          <a:p>
            <a:pPr algn="ctr"/>
            <a:endParaRPr lang="en-US" sz="2800" dirty="0">
              <a:solidFill>
                <a:srgbClr val="FFCDFF"/>
              </a:solidFill>
            </a:endParaRPr>
          </a:p>
          <a:p>
            <a:pPr algn="ctr"/>
            <a:r>
              <a:rPr lang="en-US" sz="2400" b="1" dirty="0">
                <a:solidFill>
                  <a:srgbClr val="FFCDFF"/>
                </a:solidFill>
              </a:rPr>
              <a:t>www.rmkpublications.com</a:t>
            </a:r>
          </a:p>
          <a:p>
            <a:endParaRPr lang="en-US" sz="2800" dirty="0">
              <a:solidFill>
                <a:srgbClr val="0000CC"/>
              </a:solidFill>
            </a:endParaRPr>
          </a:p>
        </p:txBody>
      </p:sp>
      <p:pic>
        <p:nvPicPr>
          <p:cNvPr id="5" name="Picture 4">
            <a:extLst>
              <a:ext uri="{FF2B5EF4-FFF2-40B4-BE49-F238E27FC236}">
                <a16:creationId xmlns:a16="http://schemas.microsoft.com/office/drawing/2014/main" id="{916AF509-4FD3-4A63-8427-5070B0687803}"/>
              </a:ext>
            </a:extLst>
          </p:cNvPr>
          <p:cNvPicPr>
            <a:picLocks noChangeAspect="1"/>
          </p:cNvPicPr>
          <p:nvPr/>
        </p:nvPicPr>
        <p:blipFill>
          <a:blip r:embed="rId2"/>
          <a:stretch>
            <a:fillRect/>
          </a:stretch>
        </p:blipFill>
        <p:spPr>
          <a:xfrm>
            <a:off x="487010" y="547769"/>
            <a:ext cx="8754697" cy="1952898"/>
          </a:xfrm>
          <a:prstGeom prst="rect">
            <a:avLst/>
          </a:prstGeom>
        </p:spPr>
      </p:pic>
      <p:pic>
        <p:nvPicPr>
          <p:cNvPr id="7" name="Picture 6">
            <a:extLst>
              <a:ext uri="{FF2B5EF4-FFF2-40B4-BE49-F238E27FC236}">
                <a16:creationId xmlns:a16="http://schemas.microsoft.com/office/drawing/2014/main" id="{21DBF588-D884-42FD-B548-9CD350C0B47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984093" y="2756281"/>
            <a:ext cx="3419540" cy="3525408"/>
          </a:xfrm>
          <a:prstGeom prst="rect">
            <a:avLst/>
          </a:prstGeom>
        </p:spPr>
      </p:pic>
    </p:spTree>
    <p:extLst>
      <p:ext uri="{BB962C8B-B14F-4D97-AF65-F5344CB8AC3E}">
        <p14:creationId xmlns:p14="http://schemas.microsoft.com/office/powerpoint/2010/main" val="326909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F266-F8DD-48CE-B600-36B6CD0FDE67}"/>
              </a:ext>
            </a:extLst>
          </p:cNvPr>
          <p:cNvSpPr>
            <a:spLocks noGrp="1"/>
          </p:cNvSpPr>
          <p:nvPr>
            <p:ph type="title"/>
          </p:nvPr>
        </p:nvSpPr>
        <p:spPr>
          <a:xfrm>
            <a:off x="654819" y="325247"/>
            <a:ext cx="9404723" cy="1400530"/>
          </a:xfrm>
        </p:spPr>
        <p:txBody>
          <a:bodyPr/>
          <a:lstStyle/>
          <a:p>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Where do </a:t>
            </a:r>
            <a:r>
              <a:rPr lang="en-US" dirty="0">
                <a:solidFill>
                  <a:srgbClr val="FFFF00"/>
                </a:solidFill>
                <a:latin typeface="Times New Roman" panose="02020603050405020304" pitchFamily="18" charset="0"/>
                <a:cs typeface="Times New Roman" panose="02020603050405020304" pitchFamily="18" charset="0"/>
              </a:rPr>
              <a:t>I</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get an </a:t>
            </a:r>
            <a:r>
              <a:rPr lang="en-US" dirty="0">
                <a:solidFill>
                  <a:srgbClr val="FFFF00"/>
                </a:solidFill>
                <a:latin typeface="Times New Roman" panose="02020603050405020304" pitchFamily="18" charset="0"/>
                <a:cs typeface="Times New Roman" panose="02020603050405020304" pitchFamily="18" charset="0"/>
              </a:rPr>
              <a:t>ISBN/Barcode</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60213F0-9CA5-4004-AC77-A1256B8CE54E}"/>
              </a:ext>
            </a:extLst>
          </p:cNvPr>
          <p:cNvSpPr txBox="1"/>
          <p:nvPr/>
        </p:nvSpPr>
        <p:spPr>
          <a:xfrm>
            <a:off x="442577" y="1269774"/>
            <a:ext cx="8492418" cy="5262979"/>
          </a:xfrm>
          <a:prstGeom prst="rect">
            <a:avLst/>
          </a:prstGeom>
          <a:solidFill>
            <a:schemeClr val="tx1">
              <a:alpha val="76000"/>
            </a:schemeClr>
          </a:solid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If your book is being traditionally published, the company you use will purchase and attach the ISBN to your book – this allows them to keep track of sales and ensures that all copies of the book are purchased through them.</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If you choose to self publish you can buy an ISBN directly from Bowker (see next slide) </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Some self-publish assist companies like Ingram Spark will buy ISBNs/Barcodes in bulk and the author then purchases from them.</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KDP Amazon provides ISBNs/Barcodes free to authors – but they are not valid outside of online sales through Amazon – you need your own if you plan to allow retail outlet sales. </a:t>
            </a:r>
          </a:p>
        </p:txBody>
      </p:sp>
      <p:pic>
        <p:nvPicPr>
          <p:cNvPr id="5" name="Picture 4">
            <a:extLst>
              <a:ext uri="{FF2B5EF4-FFF2-40B4-BE49-F238E27FC236}">
                <a16:creationId xmlns:a16="http://schemas.microsoft.com/office/drawing/2014/main" id="{7C096503-F1D0-F9DA-18F0-CA1A867E1540}"/>
              </a:ext>
            </a:extLst>
          </p:cNvPr>
          <p:cNvPicPr>
            <a:picLocks noChangeAspect="1"/>
          </p:cNvPicPr>
          <p:nvPr/>
        </p:nvPicPr>
        <p:blipFill>
          <a:blip r:embed="rId2"/>
          <a:stretch>
            <a:fillRect/>
          </a:stretch>
        </p:blipFill>
        <p:spPr>
          <a:xfrm>
            <a:off x="9061269" y="2682239"/>
            <a:ext cx="2765655" cy="3301501"/>
          </a:xfrm>
          <a:prstGeom prst="rect">
            <a:avLst/>
          </a:prstGeom>
        </p:spPr>
      </p:pic>
    </p:spTree>
    <p:extLst>
      <p:ext uri="{BB962C8B-B14F-4D97-AF65-F5344CB8AC3E}">
        <p14:creationId xmlns:p14="http://schemas.microsoft.com/office/powerpoint/2010/main" val="79390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023" y="1350168"/>
            <a:ext cx="8401143" cy="716581"/>
          </a:xfrm>
          <a:solidFill>
            <a:schemeClr val="bg2">
              <a:lumMod val="75000"/>
            </a:schemeClr>
          </a:solidFill>
        </p:spPr>
        <p:txBody>
          <a:bodyPr/>
          <a:lstStyle/>
          <a:p>
            <a:r>
              <a:rPr lang="en-US" sz="3200" dirty="0">
                <a:solidFill>
                  <a:schemeClr val="accent3">
                    <a:lumMod val="20000"/>
                    <a:lumOff val="80000"/>
                  </a:schemeClr>
                </a:solidFill>
              </a:rPr>
              <a:t>Where do ISBN’s and Barcodes originate?</a:t>
            </a:r>
          </a:p>
        </p:txBody>
      </p:sp>
      <p:sp>
        <p:nvSpPr>
          <p:cNvPr id="4" name="TextBox 3"/>
          <p:cNvSpPr txBox="1"/>
          <p:nvPr/>
        </p:nvSpPr>
        <p:spPr>
          <a:xfrm>
            <a:off x="568686" y="2508911"/>
            <a:ext cx="10861314" cy="3046988"/>
          </a:xfrm>
          <a:prstGeom prst="rect">
            <a:avLst/>
          </a:prstGeom>
          <a:noFill/>
        </p:spPr>
        <p:txBody>
          <a:bodyPr wrap="square" rtlCol="0">
            <a:spAutoFit/>
          </a:bodyPr>
          <a:lstStyle/>
          <a:p>
            <a:r>
              <a:rPr lang="en-US" sz="3600" dirty="0"/>
              <a:t>Every country in the world has </a:t>
            </a:r>
            <a:r>
              <a:rPr lang="en-US" sz="3600" dirty="0">
                <a:solidFill>
                  <a:srgbClr val="66FF66"/>
                </a:solidFill>
              </a:rPr>
              <a:t>ONE</a:t>
            </a:r>
            <a:r>
              <a:rPr lang="en-US" sz="3600" dirty="0"/>
              <a:t> company which is authorized to issue ISBN codes.  In the United States this company is BOWKER.</a:t>
            </a:r>
          </a:p>
          <a:p>
            <a:endParaRPr lang="en-US" dirty="0"/>
          </a:p>
          <a:p>
            <a:pPr algn="ctr"/>
            <a:r>
              <a:rPr lang="en-US" sz="4800" dirty="0">
                <a:solidFill>
                  <a:srgbClr val="FFFF00"/>
                </a:solidFill>
                <a:latin typeface="Times New Roman" panose="02020603050405020304" pitchFamily="18" charset="0"/>
                <a:cs typeface="Times New Roman" panose="02020603050405020304" pitchFamily="18" charset="0"/>
              </a:rPr>
              <a:t>www.bowker.com</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551" y="5242391"/>
            <a:ext cx="3184763" cy="1028412"/>
          </a:xfrm>
          <a:prstGeom prst="rect">
            <a:avLst/>
          </a:prstGeom>
        </p:spPr>
      </p:pic>
    </p:spTree>
    <p:extLst>
      <p:ext uri="{BB962C8B-B14F-4D97-AF65-F5344CB8AC3E}">
        <p14:creationId xmlns:p14="http://schemas.microsoft.com/office/powerpoint/2010/main" val="308652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963FBF-4B7E-4A8A-89F9-E8CD24A82BA7}"/>
              </a:ext>
            </a:extLst>
          </p:cNvPr>
          <p:cNvSpPr txBox="1"/>
          <p:nvPr/>
        </p:nvSpPr>
        <p:spPr>
          <a:xfrm>
            <a:off x="376957" y="382012"/>
            <a:ext cx="10021078" cy="6093976"/>
          </a:xfrm>
          <a:prstGeom prst="rect">
            <a:avLst/>
          </a:prstGeom>
          <a:noFill/>
        </p:spPr>
        <p:txBody>
          <a:bodyPr wrap="square" rtlCol="0">
            <a:spAutoFit/>
          </a:bodyPr>
          <a:lstStyle/>
          <a:p>
            <a:br>
              <a:rPr lang="en-US" sz="2800" dirty="0">
                <a:effectLst/>
                <a:latin typeface="Arial" panose="020B0604020202020204" pitchFamily="34" charset="0"/>
              </a:rPr>
            </a:br>
            <a:r>
              <a:rPr lang="en-US" sz="2800" dirty="0">
                <a:effectLst/>
                <a:latin typeface="Arial" panose="020B0604020202020204" pitchFamily="34" charset="0"/>
              </a:rPr>
              <a:t>The United States ISBN Agency assigns </a:t>
            </a:r>
            <a:r>
              <a:rPr lang="en-US" sz="2800" dirty="0">
                <a:latin typeface="Arial" panose="020B0604020202020204" pitchFamily="34" charset="0"/>
              </a:rPr>
              <a:t>ISBNs with the </a:t>
            </a:r>
          </a:p>
          <a:p>
            <a:pPr algn="ctr"/>
            <a:r>
              <a:rPr lang="en-US" sz="2800" dirty="0">
                <a:latin typeface="Arial" panose="020B0604020202020204" pitchFamily="34" charset="0"/>
              </a:rPr>
              <a:t>Prefixes   979  and 978  </a:t>
            </a:r>
          </a:p>
          <a:p>
            <a:br>
              <a:rPr lang="en-US" dirty="0">
                <a:effectLst/>
                <a:latin typeface="Arial" panose="020B0604020202020204" pitchFamily="34" charset="0"/>
              </a:rPr>
            </a:br>
            <a:r>
              <a:rPr lang="en-US" sz="2400" dirty="0">
                <a:solidFill>
                  <a:srgbClr val="FFFF00"/>
                </a:solidFill>
                <a:effectLst/>
                <a:latin typeface="Arial" panose="020B0604020202020204" pitchFamily="34" charset="0"/>
              </a:rPr>
              <a:t>What does this mean for publishers, libraries and retailers? </a:t>
            </a:r>
            <a:br>
              <a:rPr lang="en-US" sz="2400" dirty="0">
                <a:effectLst/>
                <a:latin typeface="Arial" panose="020B0604020202020204" pitchFamily="34" charset="0"/>
              </a:rPr>
            </a:br>
            <a:r>
              <a:rPr lang="en-US" sz="2400" dirty="0">
                <a:effectLst/>
                <a:latin typeface="Arial" panose="020B0604020202020204" pitchFamily="34" charset="0"/>
              </a:rPr>
              <a:t>As of January 2007, the 13-digit ISBN launched to increase the capacity of the ISBN system. 13-digit ISBNs are assigned by the U.S. ISBN Agency  </a:t>
            </a:r>
            <a:br>
              <a:rPr lang="en-US" sz="2400" dirty="0">
                <a:effectLst/>
                <a:latin typeface="Arial" panose="020B0604020202020204" pitchFamily="34" charset="0"/>
              </a:rPr>
            </a:br>
            <a:r>
              <a:rPr lang="en-US" sz="2400" dirty="0">
                <a:effectLst/>
                <a:latin typeface="Arial" panose="020B0604020202020204" pitchFamily="34" charset="0"/>
              </a:rPr>
              <a:t> </a:t>
            </a:r>
            <a:br>
              <a:rPr lang="en-US" sz="2400" dirty="0">
                <a:effectLst/>
                <a:latin typeface="Arial" panose="020B0604020202020204" pitchFamily="34" charset="0"/>
              </a:rPr>
            </a:br>
            <a:r>
              <a:rPr lang="en-US" sz="2400" dirty="0">
                <a:effectLst/>
                <a:latin typeface="Arial" panose="020B0604020202020204" pitchFamily="34" charset="0"/>
              </a:rPr>
              <a:t>Currently, the U.S. ISBN Agency assigns ISBNs starting with either 978-0 or 978-1. The 0 and 1 indicate assignment by an ISBN Agency in an English-speaking region. The 979 assignments will start with 979-8. </a:t>
            </a:r>
          </a:p>
          <a:p>
            <a:endParaRPr lang="en-US" sz="2400" dirty="0">
              <a:solidFill>
                <a:srgbClr val="FFFF00"/>
              </a:solidFill>
              <a:latin typeface="Arial" panose="020B0604020202020204" pitchFamily="34" charset="0"/>
            </a:endParaRPr>
          </a:p>
          <a:p>
            <a:r>
              <a:rPr lang="en-US" sz="2400" dirty="0">
                <a:solidFill>
                  <a:srgbClr val="FFFF00"/>
                </a:solidFill>
                <a:effectLst/>
                <a:latin typeface="Arial" panose="020B0604020202020204" pitchFamily="34" charset="0"/>
              </a:rPr>
              <a:t>The 8 is unique to the United States</a:t>
            </a:r>
            <a:r>
              <a:rPr lang="en-US" sz="2400" dirty="0">
                <a:effectLst/>
                <a:latin typeface="Arial" panose="020B0604020202020204" pitchFamily="34" charset="0"/>
              </a:rPr>
              <a:t>. </a:t>
            </a:r>
            <a:r>
              <a:rPr lang="en-US" sz="2400" dirty="0">
                <a:solidFill>
                  <a:srgbClr val="FFFF00"/>
                </a:solidFill>
                <a:effectLst/>
                <a:latin typeface="Arial" panose="020B0604020202020204" pitchFamily="34" charset="0"/>
              </a:rPr>
              <a:t>Of course, as with the 978-0 and 978-1, an ISBN starting with 979-8 will allow U.S. publishers and self-publishers to market their books anywhere in the world</a:t>
            </a:r>
            <a:endParaRPr lang="en-US" sz="2400" dirty="0">
              <a:solidFill>
                <a:srgbClr val="FFFF00"/>
              </a:solidFill>
            </a:endParaRPr>
          </a:p>
        </p:txBody>
      </p:sp>
    </p:spTree>
    <p:extLst>
      <p:ext uri="{BB962C8B-B14F-4D97-AF65-F5344CB8AC3E}">
        <p14:creationId xmlns:p14="http://schemas.microsoft.com/office/powerpoint/2010/main" val="1704585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809</TotalTime>
  <Words>3387</Words>
  <Application>Microsoft Office PowerPoint</Application>
  <PresentationFormat>Widescreen</PresentationFormat>
  <Paragraphs>254</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Adelon</vt:lpstr>
      <vt:lpstr>Arial</vt:lpstr>
      <vt:lpstr>Calibri</vt:lpstr>
      <vt:lpstr>Candara</vt:lpstr>
      <vt:lpstr>Century Gothic</vt:lpstr>
      <vt:lpstr>Lato</vt:lpstr>
      <vt:lpstr>Open Sans</vt:lpstr>
      <vt:lpstr>Pythagoras</vt:lpstr>
      <vt:lpstr>roboto</vt:lpstr>
      <vt:lpstr>roboto</vt:lpstr>
      <vt:lpstr>Times New Roman</vt:lpstr>
      <vt:lpstr>Wingdings 3</vt:lpstr>
      <vt:lpstr>Ion</vt:lpstr>
      <vt:lpstr>Rights, Copyrights, ISBN’s and Barcodes</vt:lpstr>
      <vt:lpstr>ISBN  International Standard Book Number</vt:lpstr>
      <vt:lpstr>What is an ISBN really?</vt:lpstr>
      <vt:lpstr>When do you need more  than one ISBN per book?  Each ISBN is unique and only refers to ONE specific version of your book and ONE specific publisher of the book.    The hardback, paperback, audiobooks, and ebooks  of one manuscript would all require different ISBN’s  If it was originally printed by a traditional publisher but you now want to self-publish, or switch to a different publisher you need a new ISBN.   </vt:lpstr>
      <vt:lpstr>PowerPoint Presentation</vt:lpstr>
      <vt:lpstr>ISBN’s relationship to Barcodes</vt:lpstr>
      <vt:lpstr>Where do I get an ISBN/Barcode?</vt:lpstr>
      <vt:lpstr>Where do ISBN’s and Barcodes originate?</vt:lpstr>
      <vt:lpstr>PowerPoint Presentation</vt:lpstr>
      <vt:lpstr>ISBN Information</vt:lpstr>
      <vt:lpstr>Don’t Be Fooled!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 Simply means you made and now you own it.</vt:lpstr>
      <vt:lpstr>Copyright is intended to protect the original expression of an idea in the form of a creative work, but not the idea itself.</vt:lpstr>
      <vt:lpstr>What is a Legal Copyright?</vt:lpstr>
      <vt:lpstr>Are you required to record a  copyright with the Library of Congress?</vt:lpstr>
      <vt:lpstr>Do I have to legally copyright everything I write?</vt:lpstr>
      <vt:lpstr>PowerPoint Presentation</vt:lpstr>
      <vt:lpstr>PowerPoint Presentation</vt:lpstr>
      <vt:lpstr>PowerPoint Presentation</vt:lpstr>
      <vt:lpstr>What kinds of Books really should be copyrighted with the LOC?</vt:lpstr>
      <vt:lpstr>PowerPoint Presentation</vt:lpstr>
      <vt:lpstr>At What Point Should You legally Copyright?</vt:lpstr>
      <vt:lpstr>PowerPoint Presentation</vt:lpstr>
      <vt:lpstr>Why send a book in .pdf form without the cover to the Library of Congress?</vt:lpstr>
      <vt:lpstr>“I have written a series of books which I have never had copyrighted…can I pay one price and copyright them all at once?” </vt:lpstr>
      <vt:lpstr>If I send in a registration is the copyright automatically approved?</vt:lpstr>
      <vt:lpstr>In the US and throughout most of the world, the default length of copyright is the life of the author plus 70 years.   Be sure to name an heir to your copyrights in your will. </vt:lpstr>
      <vt:lpstr>Should I re-copyright a book that I have updated?</vt:lpstr>
      <vt:lpstr>Can I register a work that has  been previously copyrighted?  If you are trying to copyright something you wrote while working for a company, or with someone else it may not be approved.    This includes if you previously registered it to your own company.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copywrite your work</dc:title>
  <dc:creator>Owner</dc:creator>
  <cp:lastModifiedBy>Rose Kern</cp:lastModifiedBy>
  <cp:revision>65</cp:revision>
  <cp:lastPrinted>2021-12-03T22:03:18Z</cp:lastPrinted>
  <dcterms:created xsi:type="dcterms:W3CDTF">2019-05-21T15:12:24Z</dcterms:created>
  <dcterms:modified xsi:type="dcterms:W3CDTF">2024-07-13T01:15:18Z</dcterms:modified>
</cp:coreProperties>
</file>